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8288000" cy="10287000"/>
  <p:notesSz cx="6858000" cy="9144000"/>
  <p:embeddedFontLst>
    <p:embeddedFont>
      <p:font typeface="Arial Nova Bold" panose="020B0604020202020204" charset="0"/>
      <p:regular r:id="rId38"/>
      <p:bold r:id="rId39"/>
    </p:embeddedFont>
    <p:embeddedFont>
      <p:font typeface="Canva Sans" panose="020B0604020202020204" charset="0"/>
      <p:regular r:id="rId40"/>
    </p:embeddedFont>
    <p:embeddedFont>
      <p:font typeface="Canva Sans Bold" panose="020B0604020202020204" charset="0"/>
      <p:regular r:id="rId41"/>
    </p:embeddedFont>
    <p:embeddedFont>
      <p:font typeface="Childos Arabic" panose="020B0604020202020204" charset="-78"/>
      <p:regular r:id="rId42"/>
    </p:embeddedFont>
    <p:embeddedFont>
      <p:font typeface="Sansation" panose="020B0604020202020204"/>
      <p:regular r:id="rId43"/>
    </p:embeddedFont>
    <p:embeddedFont>
      <p:font typeface="Sansation Bold" panose="020B0604020202020204"/>
      <p:regular r:id="rId44"/>
    </p:embeddedFont>
    <p:embeddedFont>
      <p:font typeface="TC Milo"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D778E9-CBC4-272B-7B1B-15C1D77C0210}" v="65" dt="2024-07-03T01:13:36.750"/>
    <p1510:client id="{F2098D92-8CFA-0516-EA3E-68091D477F5F}" v="63" dt="2024-07-03T02:11:46.4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536" y="6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34.svg"/><Relationship Id="rId7" Type="http://schemas.openxmlformats.org/officeDocument/2006/relationships/image" Target="../media/image13.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34.svg"/><Relationship Id="rId7" Type="http://schemas.openxmlformats.org/officeDocument/2006/relationships/image" Target="../media/image13.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34.svg"/><Relationship Id="rId7" Type="http://schemas.openxmlformats.org/officeDocument/2006/relationships/image" Target="../media/image13.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4.svg"/><Relationship Id="rId7"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png"/><Relationship Id="rId9"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34.svg"/><Relationship Id="rId7" Type="http://schemas.openxmlformats.org/officeDocument/2006/relationships/image" Target="../media/image13.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34.svg"/><Relationship Id="rId7" Type="http://schemas.openxmlformats.org/officeDocument/2006/relationships/image" Target="../media/image13.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3.jpeg"/><Relationship Id="rId4" Type="http://schemas.openxmlformats.org/officeDocument/2006/relationships/image" Target="../media/image3.png"/><Relationship Id="rId9" Type="http://schemas.openxmlformats.org/officeDocument/2006/relationships/image" Target="../media/image42.jpeg"/></Relationships>
</file>

<file path=ppt/slides/_rels/slide2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13.png"/><Relationship Id="rId3" Type="http://schemas.openxmlformats.org/officeDocument/2006/relationships/image" Target="../media/image34.svg"/><Relationship Id="rId7" Type="http://schemas.openxmlformats.org/officeDocument/2006/relationships/image" Target="../media/image37.png"/><Relationship Id="rId12" Type="http://schemas.openxmlformats.org/officeDocument/2006/relationships/image" Target="../media/image45.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44.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png"/><Relationship Id="rId9" Type="http://schemas.openxmlformats.org/officeDocument/2006/relationships/image" Target="../media/image39.png"/><Relationship Id="rId14" Type="http://schemas.openxmlformats.org/officeDocument/2006/relationships/image" Target="../media/image14.svg"/></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18" Type="http://schemas.openxmlformats.org/officeDocument/2006/relationships/image" Target="../media/image57.png"/><Relationship Id="rId3" Type="http://schemas.openxmlformats.org/officeDocument/2006/relationships/image" Target="../media/image3.png"/><Relationship Id="rId7" Type="http://schemas.openxmlformats.org/officeDocument/2006/relationships/image" Target="../media/image40.sv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image" Target="../media/image46.png"/><Relationship Id="rId16"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50.jpeg"/><Relationship Id="rId5" Type="http://schemas.openxmlformats.org/officeDocument/2006/relationships/image" Target="../media/image8.sv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7.png"/><Relationship Id="rId9" Type="http://schemas.openxmlformats.org/officeDocument/2006/relationships/image" Target="../media/image48.svg"/><Relationship Id="rId14"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50.jpeg"/><Relationship Id="rId3" Type="http://schemas.openxmlformats.org/officeDocument/2006/relationships/slideLayout" Target="../slideLayouts/slideLayout7.xml"/><Relationship Id="rId7" Type="http://schemas.openxmlformats.org/officeDocument/2006/relationships/image" Target="../media/image8.svg"/><Relationship Id="rId12" Type="http://schemas.openxmlformats.org/officeDocument/2006/relationships/image" Target="../media/image49.png"/><Relationship Id="rId2" Type="http://schemas.openxmlformats.org/officeDocument/2006/relationships/video" Target="../media/media1.mp4"/><Relationship Id="rId16" Type="http://schemas.openxmlformats.org/officeDocument/2006/relationships/image" Target="../media/image58.png"/><Relationship Id="rId1" Type="http://schemas.microsoft.com/office/2007/relationships/media" Target="../media/media1.mp4"/><Relationship Id="rId6" Type="http://schemas.openxmlformats.org/officeDocument/2006/relationships/image" Target="../media/image7.png"/><Relationship Id="rId11" Type="http://schemas.openxmlformats.org/officeDocument/2006/relationships/image" Target="../media/image48.svg"/><Relationship Id="rId5" Type="http://schemas.openxmlformats.org/officeDocument/2006/relationships/image" Target="../media/image3.png"/><Relationship Id="rId15" Type="http://schemas.openxmlformats.org/officeDocument/2006/relationships/image" Target="../media/image52.svg"/><Relationship Id="rId10"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40.svg"/><Relationship Id="rId1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sv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1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48.svg"/><Relationship Id="rId4" Type="http://schemas.openxmlformats.org/officeDocument/2006/relationships/image" Target="../media/image36.svg"/><Relationship Id="rId9" Type="http://schemas.openxmlformats.org/officeDocument/2006/relationships/image" Target="../media/image47.png"/></Relationships>
</file>

<file path=ppt/slides/_rels/slide3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1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48.svg"/><Relationship Id="rId4" Type="http://schemas.openxmlformats.org/officeDocument/2006/relationships/image" Target="../media/image36.svg"/><Relationship Id="rId9" Type="http://schemas.openxmlformats.org/officeDocument/2006/relationships/image" Target="../media/image47.png"/></Relationships>
</file>

<file path=ppt/slides/_rels/slide3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1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48.svg"/><Relationship Id="rId4" Type="http://schemas.openxmlformats.org/officeDocument/2006/relationships/image" Target="../media/image36.svg"/><Relationship Id="rId9" Type="http://schemas.openxmlformats.org/officeDocument/2006/relationships/image" Target="../media/image47.png"/></Relationships>
</file>

<file path=ppt/slides/_rels/slide3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1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48.svg"/><Relationship Id="rId4" Type="http://schemas.openxmlformats.org/officeDocument/2006/relationships/image" Target="../media/image36.svg"/><Relationship Id="rId9" Type="http://schemas.openxmlformats.org/officeDocument/2006/relationships/image" Target="../media/image47.png"/></Relationships>
</file>

<file path=ppt/slides/_rels/slide3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7.png"/><Relationship Id="rId7" Type="http://schemas.openxmlformats.org/officeDocument/2006/relationships/image" Target="../media/image47.png"/><Relationship Id="rId12" Type="http://schemas.openxmlformats.org/officeDocument/2006/relationships/image" Target="../media/image3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35.png"/><Relationship Id="rId5" Type="http://schemas.openxmlformats.org/officeDocument/2006/relationships/image" Target="../media/image3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48.svg"/></Relationships>
</file>

<file path=ppt/slides/_rels/slide3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60.svg"/><Relationship Id="rId7" Type="http://schemas.openxmlformats.org/officeDocument/2006/relationships/image" Target="../media/image35.png"/><Relationship Id="rId12" Type="http://schemas.openxmlformats.org/officeDocument/2006/relationships/image" Target="../media/image62.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61.png"/><Relationship Id="rId5" Type="http://schemas.openxmlformats.org/officeDocument/2006/relationships/image" Target="../media/image1.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3.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6.sv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1.png"/><Relationship Id="rId5" Type="http://schemas.openxmlformats.org/officeDocument/2006/relationships/image" Target="../media/image1.png"/><Relationship Id="rId10" Type="http://schemas.openxmlformats.org/officeDocument/2006/relationships/image" Target="../media/image20.svg"/><Relationship Id="rId4" Type="http://schemas.openxmlformats.org/officeDocument/2006/relationships/image" Target="../media/image3.png"/><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9.pn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0.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373E"/>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sp>
        <p:nvSpPr>
          <p:cNvPr id="6" name="Freeform 6"/>
          <p:cNvSpPr/>
          <p:nvPr/>
        </p:nvSpPr>
        <p:spPr>
          <a:xfrm>
            <a:off x="9414642" y="0"/>
            <a:ext cx="8873358" cy="10287000"/>
          </a:xfrm>
          <a:custGeom>
            <a:avLst/>
            <a:gdLst/>
            <a:ahLst/>
            <a:cxnLst/>
            <a:rect l="l" t="t" r="r" b="b"/>
            <a:pathLst>
              <a:path w="8873358" h="10287000">
                <a:moveTo>
                  <a:pt x="0" y="0"/>
                </a:moveTo>
                <a:lnTo>
                  <a:pt x="8873358" y="0"/>
                </a:lnTo>
                <a:lnTo>
                  <a:pt x="8873358" y="10287000"/>
                </a:lnTo>
                <a:lnTo>
                  <a:pt x="0" y="10287000"/>
                </a:lnTo>
                <a:lnTo>
                  <a:pt x="0" y="0"/>
                </a:lnTo>
                <a:close/>
              </a:path>
            </a:pathLst>
          </a:custGeom>
          <a:blipFill>
            <a:blip r:embed="rId5"/>
            <a:stretch>
              <a:fillRect l="-12343" t="-7552" r="-12343"/>
            </a:stretch>
          </a:blipFill>
        </p:spPr>
        <p:txBody>
          <a:bodyPr/>
          <a:lstStyle/>
          <a:p>
            <a:endParaRPr lang="en-US"/>
          </a:p>
        </p:txBody>
      </p:sp>
      <p:sp>
        <p:nvSpPr>
          <p:cNvPr id="7" name="Freeform 7"/>
          <p:cNvSpPr/>
          <p:nvPr/>
        </p:nvSpPr>
        <p:spPr>
          <a:xfrm>
            <a:off x="216723" y="0"/>
            <a:ext cx="1547469" cy="1537797"/>
          </a:xfrm>
          <a:custGeom>
            <a:avLst/>
            <a:gdLst/>
            <a:ahLst/>
            <a:cxnLst/>
            <a:rect l="l" t="t" r="r" b="b"/>
            <a:pathLst>
              <a:path w="1547469" h="1537797">
                <a:moveTo>
                  <a:pt x="0" y="0"/>
                </a:moveTo>
                <a:lnTo>
                  <a:pt x="1547469" y="0"/>
                </a:lnTo>
                <a:lnTo>
                  <a:pt x="1547469" y="1537797"/>
                </a:lnTo>
                <a:lnTo>
                  <a:pt x="0" y="1537797"/>
                </a:lnTo>
                <a:lnTo>
                  <a:pt x="0" y="0"/>
                </a:lnTo>
                <a:close/>
              </a:path>
            </a:pathLst>
          </a:custGeom>
          <a:blipFill>
            <a:blip r:embed="rId6"/>
            <a:stretch>
              <a:fillRect/>
            </a:stretch>
          </a:blipFill>
        </p:spPr>
        <p:txBody>
          <a:bodyPr/>
          <a:lstStyle/>
          <a:p>
            <a:endParaRPr lang="en-US"/>
          </a:p>
        </p:txBody>
      </p:sp>
      <p:sp>
        <p:nvSpPr>
          <p:cNvPr id="8" name="Freeform 8"/>
          <p:cNvSpPr/>
          <p:nvPr/>
        </p:nvSpPr>
        <p:spPr>
          <a:xfrm>
            <a:off x="9414642" y="0"/>
            <a:ext cx="8873358" cy="10287000"/>
          </a:xfrm>
          <a:custGeom>
            <a:avLst/>
            <a:gdLst/>
            <a:ahLst/>
            <a:cxnLst/>
            <a:rect l="l" t="t" r="r" b="b"/>
            <a:pathLst>
              <a:path w="8873358" h="10287000">
                <a:moveTo>
                  <a:pt x="0" y="0"/>
                </a:moveTo>
                <a:lnTo>
                  <a:pt x="8873358" y="0"/>
                </a:lnTo>
                <a:lnTo>
                  <a:pt x="8873358" y="10287000"/>
                </a:lnTo>
                <a:lnTo>
                  <a:pt x="0" y="10287000"/>
                </a:lnTo>
                <a:lnTo>
                  <a:pt x="0" y="0"/>
                </a:lnTo>
                <a:close/>
              </a:path>
            </a:pathLst>
          </a:custGeom>
          <a:blipFill>
            <a:blip r:embed="rId7"/>
            <a:stretch>
              <a:fillRect l="-20211" t="-21126" r="-20211"/>
            </a:stretch>
          </a:blipFill>
        </p:spPr>
        <p:txBody>
          <a:bodyPr/>
          <a:lstStyle/>
          <a:p>
            <a:endParaRPr lang="en-US"/>
          </a:p>
        </p:txBody>
      </p:sp>
      <p:sp>
        <p:nvSpPr>
          <p:cNvPr id="9" name="TextBox 9"/>
          <p:cNvSpPr txBox="1"/>
          <p:nvPr/>
        </p:nvSpPr>
        <p:spPr>
          <a:xfrm>
            <a:off x="216723" y="2960521"/>
            <a:ext cx="9197919" cy="1889760"/>
          </a:xfrm>
          <a:prstGeom prst="rect">
            <a:avLst/>
          </a:prstGeom>
        </p:spPr>
        <p:txBody>
          <a:bodyPr lIns="0" tIns="0" rIns="0" bIns="0" rtlCol="0" anchor="t">
            <a:spAutoFit/>
          </a:bodyPr>
          <a:lstStyle/>
          <a:p>
            <a:pPr algn="l">
              <a:lnSpc>
                <a:spcPts val="5039"/>
              </a:lnSpc>
              <a:spcBef>
                <a:spcPct val="0"/>
              </a:spcBef>
            </a:pPr>
            <a:r>
              <a:rPr lang="en-US" sz="3599" dirty="0">
                <a:solidFill>
                  <a:srgbClr val="F8F9F7"/>
                </a:solidFill>
                <a:latin typeface="Arial Nova Bold"/>
              </a:rPr>
              <a:t>INDOOR OBJECT DETECTION AND RECOGNITION USING TRASNFER LEARNING</a:t>
            </a:r>
          </a:p>
        </p:txBody>
      </p:sp>
      <p:sp>
        <p:nvSpPr>
          <p:cNvPr id="10" name="TextBox 10"/>
          <p:cNvSpPr txBox="1"/>
          <p:nvPr/>
        </p:nvSpPr>
        <p:spPr>
          <a:xfrm>
            <a:off x="-278449" y="7759065"/>
            <a:ext cx="9515730" cy="2527935"/>
          </a:xfrm>
          <a:prstGeom prst="rect">
            <a:avLst/>
          </a:prstGeom>
        </p:spPr>
        <p:txBody>
          <a:bodyPr lIns="0" tIns="0" rIns="0" bIns="0" rtlCol="0" anchor="t">
            <a:spAutoFit/>
          </a:bodyPr>
          <a:lstStyle/>
          <a:p>
            <a:pPr algn="ctr">
              <a:lnSpc>
                <a:spcPts val="5039"/>
              </a:lnSpc>
              <a:spcBef>
                <a:spcPct val="0"/>
              </a:spcBef>
            </a:pPr>
            <a:r>
              <a:rPr lang="en-US" sz="3599">
                <a:solidFill>
                  <a:srgbClr val="F8F9F7"/>
                </a:solidFill>
                <a:latin typeface="Arial Nova Bold"/>
              </a:rPr>
              <a:t>COMPUTER SYSTEMS DEPARTMENT</a:t>
            </a:r>
          </a:p>
          <a:p>
            <a:pPr algn="ctr">
              <a:lnSpc>
                <a:spcPts val="5039"/>
              </a:lnSpc>
              <a:spcBef>
                <a:spcPct val="0"/>
              </a:spcBef>
            </a:pPr>
            <a:r>
              <a:rPr lang="en-US" sz="3599">
                <a:solidFill>
                  <a:srgbClr val="F8F9F7"/>
                </a:solidFill>
                <a:latin typeface="Arial Nova Bold"/>
              </a:rPr>
              <a:t>FACULTY OF COMPUTER AND</a:t>
            </a:r>
          </a:p>
          <a:p>
            <a:pPr algn="ctr">
              <a:lnSpc>
                <a:spcPts val="5039"/>
              </a:lnSpc>
              <a:spcBef>
                <a:spcPct val="0"/>
              </a:spcBef>
            </a:pPr>
            <a:r>
              <a:rPr lang="en-US" sz="3599">
                <a:solidFill>
                  <a:srgbClr val="F8F9F7"/>
                </a:solidFill>
                <a:latin typeface="Arial Nova Bold"/>
              </a:rPr>
              <a:t> INFORMATION SCIENCE</a:t>
            </a:r>
          </a:p>
          <a:p>
            <a:pPr algn="ctr">
              <a:lnSpc>
                <a:spcPts val="5039"/>
              </a:lnSpc>
              <a:spcBef>
                <a:spcPct val="0"/>
              </a:spcBef>
            </a:pPr>
            <a:r>
              <a:rPr lang="en-US" sz="3599">
                <a:solidFill>
                  <a:srgbClr val="F8F9F7"/>
                </a:solidFill>
                <a:latin typeface="Arial Nova Bold"/>
              </a:rPr>
              <a:t>AIN SHAMS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984198" y="-90855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grpSp>
        <p:nvGrpSpPr>
          <p:cNvPr id="6" name="Group 6"/>
          <p:cNvGrpSpPr/>
          <p:nvPr/>
        </p:nvGrpSpPr>
        <p:grpSpPr>
          <a:xfrm rot="1418514">
            <a:off x="16826542" y="1863301"/>
            <a:ext cx="96589" cy="96589"/>
            <a:chOff x="0" y="0"/>
            <a:chExt cx="128785" cy="128785"/>
          </a:xfrm>
        </p:grpSpPr>
        <p:sp>
          <p:nvSpPr>
            <p:cNvPr id="7" name="Freeform 7"/>
            <p:cNvSpPr/>
            <p:nvPr/>
          </p:nvSpPr>
          <p:spPr>
            <a:xfrm>
              <a:off x="0" y="0"/>
              <a:ext cx="128785" cy="128785"/>
            </a:xfrm>
            <a:custGeom>
              <a:avLst/>
              <a:gdLst/>
              <a:ahLst/>
              <a:cxnLst/>
              <a:rect l="l" t="t" r="r" b="b"/>
              <a:pathLst>
                <a:path w="128785" h="128785">
                  <a:moveTo>
                    <a:pt x="0" y="0"/>
                  </a:moveTo>
                  <a:lnTo>
                    <a:pt x="128785" y="0"/>
                  </a:lnTo>
                  <a:lnTo>
                    <a:pt x="128785" y="128785"/>
                  </a:lnTo>
                  <a:lnTo>
                    <a:pt x="0" y="128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30654" y="30654"/>
              <a:ext cx="67477" cy="674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grpSp>
        <p:nvGrpSpPr>
          <p:cNvPr id="11" name="Group 11"/>
          <p:cNvGrpSpPr/>
          <p:nvPr/>
        </p:nvGrpSpPr>
        <p:grpSpPr>
          <a:xfrm>
            <a:off x="2433417" y="2399282"/>
            <a:ext cx="1418663" cy="1337062"/>
            <a:chOff x="0" y="0"/>
            <a:chExt cx="1891550" cy="1782749"/>
          </a:xfrm>
        </p:grpSpPr>
        <p:sp>
          <p:nvSpPr>
            <p:cNvPr id="12" name="Freeform 12"/>
            <p:cNvSpPr/>
            <p:nvPr/>
          </p:nvSpPr>
          <p:spPr>
            <a:xfrm>
              <a:off x="0" y="0"/>
              <a:ext cx="1891550" cy="1782749"/>
            </a:xfrm>
            <a:custGeom>
              <a:avLst/>
              <a:gdLst/>
              <a:ahLst/>
              <a:cxnLst/>
              <a:rect l="l" t="t" r="r" b="b"/>
              <a:pathLst>
                <a:path w="1891550" h="1782749">
                  <a:moveTo>
                    <a:pt x="0" y="0"/>
                  </a:moveTo>
                  <a:lnTo>
                    <a:pt x="1891550" y="0"/>
                  </a:lnTo>
                  <a:lnTo>
                    <a:pt x="1891550" y="1782749"/>
                  </a:lnTo>
                  <a:lnTo>
                    <a:pt x="0" y="1782749"/>
                  </a:lnTo>
                  <a:lnTo>
                    <a:pt x="0" y="0"/>
                  </a:lnTo>
                  <a:close/>
                </a:path>
              </a:pathLst>
            </a:custGeom>
            <a:blipFill>
              <a:blip r:embed="rId7">
                <a:extLst>
                  <a:ext uri="{96DAC541-7B7A-43D3-8B79-37D633B846F1}">
                    <asvg:svgBlip xmlns:asvg="http://schemas.microsoft.com/office/drawing/2016/SVG/main" r:embed="rId8"/>
                  </a:ext>
                </a:extLst>
              </a:blip>
              <a:stretch>
                <a:fillRect l="-8905" r="-8905"/>
              </a:stretch>
            </a:blipFill>
          </p:spPr>
          <p:txBody>
            <a:bodyPr/>
            <a:lstStyle/>
            <a:p>
              <a:endParaRPr lang="en-US"/>
            </a:p>
          </p:txBody>
        </p:sp>
        <p:sp>
          <p:nvSpPr>
            <p:cNvPr id="13" name="TextBox 13"/>
            <p:cNvSpPr txBox="1"/>
            <p:nvPr/>
          </p:nvSpPr>
          <p:spPr>
            <a:xfrm>
              <a:off x="190134" y="189273"/>
              <a:ext cx="1511283" cy="1390650"/>
            </a:xfrm>
            <a:prstGeom prst="rect">
              <a:avLst/>
            </a:prstGeom>
          </p:spPr>
          <p:txBody>
            <a:bodyPr lIns="0" tIns="0" rIns="0" bIns="0" rtlCol="0" anchor="t">
              <a:spAutoFit/>
            </a:bodyPr>
            <a:lstStyle/>
            <a:p>
              <a:pPr algn="ctr">
                <a:lnSpc>
                  <a:spcPts val="8399"/>
                </a:lnSpc>
              </a:pPr>
              <a:r>
                <a:rPr lang="en-US" sz="5999" spc="395">
                  <a:solidFill>
                    <a:srgbClr val="DFD3BE"/>
                  </a:solidFill>
                  <a:latin typeface="Childos Arabic"/>
                </a:rPr>
                <a:t>04</a:t>
              </a:r>
            </a:p>
          </p:txBody>
        </p:sp>
      </p:grpSp>
      <p:sp>
        <p:nvSpPr>
          <p:cNvPr id="14" name="TextBox 14"/>
          <p:cNvSpPr txBox="1"/>
          <p:nvPr/>
        </p:nvSpPr>
        <p:spPr>
          <a:xfrm>
            <a:off x="3852079" y="4095750"/>
            <a:ext cx="9204218" cy="1047750"/>
          </a:xfrm>
          <a:prstGeom prst="rect">
            <a:avLst/>
          </a:prstGeom>
        </p:spPr>
        <p:txBody>
          <a:bodyPr lIns="0" tIns="0" rIns="0" bIns="0" rtlCol="0" anchor="t">
            <a:spAutoFit/>
          </a:bodyPr>
          <a:lstStyle/>
          <a:p>
            <a:pPr algn="l">
              <a:lnSpc>
                <a:spcPts val="8400"/>
              </a:lnSpc>
            </a:pPr>
            <a:r>
              <a:rPr lang="en-US" sz="6000">
                <a:solidFill>
                  <a:srgbClr val="DFD3BE"/>
                </a:solidFill>
                <a:latin typeface="Sansation Bold"/>
              </a:rPr>
              <a:t>System Architecture</a:t>
            </a:r>
          </a:p>
        </p:txBody>
      </p:sp>
      <p:sp>
        <p:nvSpPr>
          <p:cNvPr id="15" name="Freeform 15"/>
          <p:cNvSpPr/>
          <p:nvPr/>
        </p:nvSpPr>
        <p:spPr>
          <a:xfrm rot="-5400000" flipV="1">
            <a:off x="12111787" y="-4692963"/>
            <a:ext cx="16185854" cy="16376325"/>
          </a:xfrm>
          <a:custGeom>
            <a:avLst/>
            <a:gdLst/>
            <a:ahLst/>
            <a:cxnLst/>
            <a:rect l="l" t="t" r="r" b="b"/>
            <a:pathLst>
              <a:path w="16185854" h="16376325">
                <a:moveTo>
                  <a:pt x="0" y="16376325"/>
                </a:moveTo>
                <a:lnTo>
                  <a:pt x="16185854" y="16376325"/>
                </a:lnTo>
                <a:lnTo>
                  <a:pt x="16185854" y="0"/>
                </a:lnTo>
                <a:lnTo>
                  <a:pt x="0" y="0"/>
                </a:lnTo>
                <a:lnTo>
                  <a:pt x="0" y="16376325"/>
                </a:lnTo>
                <a:close/>
              </a:path>
            </a:pathLst>
          </a:custGeom>
          <a:blipFill>
            <a:blip r:embed="rId9"/>
            <a:stretch>
              <a:fillRect l="-59600" r="-36859"/>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96436" y="376724"/>
            <a:ext cx="17820559" cy="11922039"/>
            <a:chOff x="0" y="0"/>
            <a:chExt cx="4693481" cy="3139961"/>
          </a:xfrm>
        </p:grpSpPr>
        <p:sp>
          <p:nvSpPr>
            <p:cNvPr id="3" name="Freeform 3"/>
            <p:cNvSpPr/>
            <p:nvPr/>
          </p:nvSpPr>
          <p:spPr>
            <a:xfrm>
              <a:off x="0" y="0"/>
              <a:ext cx="4693481" cy="3139961"/>
            </a:xfrm>
            <a:custGeom>
              <a:avLst/>
              <a:gdLst/>
              <a:ahLst/>
              <a:cxnLst/>
              <a:rect l="l" t="t" r="r" b="b"/>
              <a:pathLst>
                <a:path w="4693481" h="3139961">
                  <a:moveTo>
                    <a:pt x="0" y="0"/>
                  </a:moveTo>
                  <a:lnTo>
                    <a:pt x="4693481" y="0"/>
                  </a:lnTo>
                  <a:lnTo>
                    <a:pt x="4693481" y="3139961"/>
                  </a:lnTo>
                  <a:lnTo>
                    <a:pt x="0" y="3139961"/>
                  </a:lnTo>
                  <a:close/>
                </a:path>
              </a:pathLst>
            </a:custGeom>
            <a:solidFill>
              <a:srgbClr val="000000"/>
            </a:solidFill>
          </p:spPr>
          <p:txBody>
            <a:bodyPr/>
            <a:lstStyle/>
            <a:p>
              <a:endParaRPr lang="en-US"/>
            </a:p>
          </p:txBody>
        </p:sp>
        <p:sp>
          <p:nvSpPr>
            <p:cNvPr id="4" name="TextBox 4"/>
            <p:cNvSpPr txBox="1"/>
            <p:nvPr/>
          </p:nvSpPr>
          <p:spPr>
            <a:xfrm>
              <a:off x="0" y="-66675"/>
              <a:ext cx="4693481" cy="3206636"/>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021482" y="-511451"/>
            <a:ext cx="20256397" cy="13698388"/>
            <a:chOff x="0" y="0"/>
            <a:chExt cx="27008529" cy="18264518"/>
          </a:xfrm>
        </p:grpSpPr>
        <p:sp>
          <p:nvSpPr>
            <p:cNvPr id="6" name="Freeform 6"/>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8" name="Freeform 8"/>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sp>
        <p:nvSpPr>
          <p:cNvPr id="9" name="Freeform 9"/>
          <p:cNvSpPr/>
          <p:nvPr/>
        </p:nvSpPr>
        <p:spPr>
          <a:xfrm>
            <a:off x="707492" y="2609346"/>
            <a:ext cx="16551808" cy="6479255"/>
          </a:xfrm>
          <a:custGeom>
            <a:avLst/>
            <a:gdLst/>
            <a:ahLst/>
            <a:cxnLst/>
            <a:rect l="l" t="t" r="r" b="b"/>
            <a:pathLst>
              <a:path w="16551808" h="6479255">
                <a:moveTo>
                  <a:pt x="0" y="0"/>
                </a:moveTo>
                <a:lnTo>
                  <a:pt x="16551808" y="0"/>
                </a:lnTo>
                <a:lnTo>
                  <a:pt x="16551808" y="6479255"/>
                </a:lnTo>
                <a:lnTo>
                  <a:pt x="0" y="6479255"/>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447129" y="904875"/>
            <a:ext cx="8029764" cy="1005208"/>
          </a:xfrm>
          <a:prstGeom prst="rect">
            <a:avLst/>
          </a:prstGeom>
        </p:spPr>
        <p:txBody>
          <a:bodyPr lIns="0" tIns="0" rIns="0" bIns="0" rtlCol="0" anchor="t">
            <a:spAutoFit/>
          </a:bodyPr>
          <a:lstStyle/>
          <a:p>
            <a:pPr algn="ctr">
              <a:lnSpc>
                <a:spcPts val="8119"/>
              </a:lnSpc>
              <a:spcBef>
                <a:spcPct val="0"/>
              </a:spcBef>
            </a:pPr>
            <a:r>
              <a:rPr lang="en-US" sz="5799">
                <a:solidFill>
                  <a:srgbClr val="FFFFFF"/>
                </a:solidFill>
                <a:latin typeface="Canva Sans Bold"/>
              </a:rPr>
              <a:t>System Architecture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984198" y="-90855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grpSp>
        <p:nvGrpSpPr>
          <p:cNvPr id="6" name="Group 6"/>
          <p:cNvGrpSpPr/>
          <p:nvPr/>
        </p:nvGrpSpPr>
        <p:grpSpPr>
          <a:xfrm rot="1418514">
            <a:off x="16826542" y="1863301"/>
            <a:ext cx="96589" cy="96589"/>
            <a:chOff x="0" y="0"/>
            <a:chExt cx="128785" cy="128785"/>
          </a:xfrm>
        </p:grpSpPr>
        <p:sp>
          <p:nvSpPr>
            <p:cNvPr id="7" name="Freeform 7"/>
            <p:cNvSpPr/>
            <p:nvPr/>
          </p:nvSpPr>
          <p:spPr>
            <a:xfrm>
              <a:off x="0" y="0"/>
              <a:ext cx="128785" cy="128785"/>
            </a:xfrm>
            <a:custGeom>
              <a:avLst/>
              <a:gdLst/>
              <a:ahLst/>
              <a:cxnLst/>
              <a:rect l="l" t="t" r="r" b="b"/>
              <a:pathLst>
                <a:path w="128785" h="128785">
                  <a:moveTo>
                    <a:pt x="0" y="0"/>
                  </a:moveTo>
                  <a:lnTo>
                    <a:pt x="128785" y="0"/>
                  </a:lnTo>
                  <a:lnTo>
                    <a:pt x="128785" y="128785"/>
                  </a:lnTo>
                  <a:lnTo>
                    <a:pt x="0" y="128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30654" y="30654"/>
              <a:ext cx="67477" cy="674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grpSp>
        <p:nvGrpSpPr>
          <p:cNvPr id="11" name="Group 11"/>
          <p:cNvGrpSpPr/>
          <p:nvPr/>
        </p:nvGrpSpPr>
        <p:grpSpPr>
          <a:xfrm>
            <a:off x="2433417" y="2399282"/>
            <a:ext cx="1418663" cy="1337062"/>
            <a:chOff x="0" y="0"/>
            <a:chExt cx="1891550" cy="1782749"/>
          </a:xfrm>
        </p:grpSpPr>
        <p:sp>
          <p:nvSpPr>
            <p:cNvPr id="12" name="Freeform 12"/>
            <p:cNvSpPr/>
            <p:nvPr/>
          </p:nvSpPr>
          <p:spPr>
            <a:xfrm>
              <a:off x="0" y="0"/>
              <a:ext cx="1891550" cy="1782749"/>
            </a:xfrm>
            <a:custGeom>
              <a:avLst/>
              <a:gdLst/>
              <a:ahLst/>
              <a:cxnLst/>
              <a:rect l="l" t="t" r="r" b="b"/>
              <a:pathLst>
                <a:path w="1891550" h="1782749">
                  <a:moveTo>
                    <a:pt x="0" y="0"/>
                  </a:moveTo>
                  <a:lnTo>
                    <a:pt x="1891550" y="0"/>
                  </a:lnTo>
                  <a:lnTo>
                    <a:pt x="1891550" y="1782749"/>
                  </a:lnTo>
                  <a:lnTo>
                    <a:pt x="0" y="1782749"/>
                  </a:lnTo>
                  <a:lnTo>
                    <a:pt x="0" y="0"/>
                  </a:lnTo>
                  <a:close/>
                </a:path>
              </a:pathLst>
            </a:custGeom>
            <a:blipFill>
              <a:blip r:embed="rId7">
                <a:extLst>
                  <a:ext uri="{96DAC541-7B7A-43D3-8B79-37D633B846F1}">
                    <asvg:svgBlip xmlns:asvg="http://schemas.microsoft.com/office/drawing/2016/SVG/main" r:embed="rId8"/>
                  </a:ext>
                </a:extLst>
              </a:blip>
              <a:stretch>
                <a:fillRect l="-8905" r="-8905"/>
              </a:stretch>
            </a:blipFill>
          </p:spPr>
          <p:txBody>
            <a:bodyPr/>
            <a:lstStyle/>
            <a:p>
              <a:endParaRPr lang="en-US"/>
            </a:p>
          </p:txBody>
        </p:sp>
        <p:sp>
          <p:nvSpPr>
            <p:cNvPr id="13" name="TextBox 13"/>
            <p:cNvSpPr txBox="1"/>
            <p:nvPr/>
          </p:nvSpPr>
          <p:spPr>
            <a:xfrm>
              <a:off x="190134" y="189273"/>
              <a:ext cx="1511283" cy="1390650"/>
            </a:xfrm>
            <a:prstGeom prst="rect">
              <a:avLst/>
            </a:prstGeom>
          </p:spPr>
          <p:txBody>
            <a:bodyPr lIns="0" tIns="0" rIns="0" bIns="0" rtlCol="0" anchor="t">
              <a:spAutoFit/>
            </a:bodyPr>
            <a:lstStyle/>
            <a:p>
              <a:pPr algn="ctr">
                <a:lnSpc>
                  <a:spcPts val="8399"/>
                </a:lnSpc>
              </a:pPr>
              <a:r>
                <a:rPr lang="en-US" sz="5999" spc="395">
                  <a:solidFill>
                    <a:srgbClr val="DFD3BE"/>
                  </a:solidFill>
                  <a:latin typeface="Childos Arabic"/>
                </a:rPr>
                <a:t>05</a:t>
              </a:r>
            </a:p>
          </p:txBody>
        </p:sp>
      </p:grpSp>
      <p:sp>
        <p:nvSpPr>
          <p:cNvPr id="14" name="TextBox 14"/>
          <p:cNvSpPr txBox="1"/>
          <p:nvPr/>
        </p:nvSpPr>
        <p:spPr>
          <a:xfrm>
            <a:off x="3852079" y="4095750"/>
            <a:ext cx="9204218" cy="1047750"/>
          </a:xfrm>
          <a:prstGeom prst="rect">
            <a:avLst/>
          </a:prstGeom>
        </p:spPr>
        <p:txBody>
          <a:bodyPr lIns="0" tIns="0" rIns="0" bIns="0" rtlCol="0" anchor="t">
            <a:spAutoFit/>
          </a:bodyPr>
          <a:lstStyle/>
          <a:p>
            <a:pPr algn="l">
              <a:lnSpc>
                <a:spcPts val="8400"/>
              </a:lnSpc>
            </a:pPr>
            <a:r>
              <a:rPr lang="en-US" sz="6000">
                <a:solidFill>
                  <a:srgbClr val="DFD3BE"/>
                </a:solidFill>
                <a:latin typeface="Sansation Bold"/>
              </a:rPr>
              <a:t>Dataset</a:t>
            </a:r>
          </a:p>
        </p:txBody>
      </p:sp>
      <p:sp>
        <p:nvSpPr>
          <p:cNvPr id="15" name="Freeform 15"/>
          <p:cNvSpPr/>
          <p:nvPr/>
        </p:nvSpPr>
        <p:spPr>
          <a:xfrm rot="-5400000" flipV="1">
            <a:off x="12478655" y="-4784680"/>
            <a:ext cx="16185854" cy="16376325"/>
          </a:xfrm>
          <a:custGeom>
            <a:avLst/>
            <a:gdLst/>
            <a:ahLst/>
            <a:cxnLst/>
            <a:rect l="l" t="t" r="r" b="b"/>
            <a:pathLst>
              <a:path w="16185854" h="16376325">
                <a:moveTo>
                  <a:pt x="0" y="16376325"/>
                </a:moveTo>
                <a:lnTo>
                  <a:pt x="16185854" y="16376325"/>
                </a:lnTo>
                <a:lnTo>
                  <a:pt x="16185854" y="0"/>
                </a:lnTo>
                <a:lnTo>
                  <a:pt x="0" y="0"/>
                </a:lnTo>
                <a:lnTo>
                  <a:pt x="0" y="16376325"/>
                </a:lnTo>
                <a:close/>
              </a:path>
            </a:pathLst>
          </a:custGeom>
          <a:blipFill>
            <a:blip r:embed="rId9"/>
            <a:stretch>
              <a:fillRect l="-59600" r="-36859"/>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7898" y="-1054477"/>
            <a:ext cx="7014176" cy="11707100"/>
          </a:xfrm>
          <a:custGeom>
            <a:avLst/>
            <a:gdLst/>
            <a:ahLst/>
            <a:cxnLst/>
            <a:rect l="l" t="t" r="r" b="b"/>
            <a:pathLst>
              <a:path w="7014176" h="11707100">
                <a:moveTo>
                  <a:pt x="0" y="0"/>
                </a:moveTo>
                <a:lnTo>
                  <a:pt x="7014176" y="0"/>
                </a:lnTo>
                <a:lnTo>
                  <a:pt x="7014176" y="11707100"/>
                </a:lnTo>
                <a:lnTo>
                  <a:pt x="0" y="11707100"/>
                </a:lnTo>
                <a:lnTo>
                  <a:pt x="0" y="0"/>
                </a:lnTo>
                <a:close/>
              </a:path>
            </a:pathLst>
          </a:custGeom>
          <a:blipFill>
            <a:blip r:embed="rId2">
              <a:alphaModFix amt="79000"/>
            </a:blip>
            <a:stretch>
              <a:fillRect r="-66906"/>
            </a:stretch>
          </a:blipFill>
        </p:spPr>
        <p:txBody>
          <a:bodyPr/>
          <a:lstStyle/>
          <a:p>
            <a:endParaRPr lang="en-US"/>
          </a:p>
        </p:txBody>
      </p:sp>
      <p:sp>
        <p:nvSpPr>
          <p:cNvPr id="3" name="Freeform 3"/>
          <p:cNvSpPr/>
          <p:nvPr/>
        </p:nvSpPr>
        <p:spPr>
          <a:xfrm rot="5400000">
            <a:off x="-260878" y="-727621"/>
            <a:ext cx="14134312" cy="13480600"/>
          </a:xfrm>
          <a:custGeom>
            <a:avLst/>
            <a:gdLst/>
            <a:ahLst/>
            <a:cxnLst/>
            <a:rect l="l" t="t" r="r" b="b"/>
            <a:pathLst>
              <a:path w="14134312" h="13480600">
                <a:moveTo>
                  <a:pt x="0" y="0"/>
                </a:moveTo>
                <a:lnTo>
                  <a:pt x="14134312" y="0"/>
                </a:lnTo>
                <a:lnTo>
                  <a:pt x="14134312" y="13480600"/>
                </a:lnTo>
                <a:lnTo>
                  <a:pt x="0" y="13480600"/>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rot="1418514">
            <a:off x="16826542" y="1863301"/>
            <a:ext cx="96589" cy="96589"/>
            <a:chOff x="0" y="0"/>
            <a:chExt cx="128785" cy="128785"/>
          </a:xfrm>
        </p:grpSpPr>
        <p:sp>
          <p:nvSpPr>
            <p:cNvPr id="5" name="Freeform 5"/>
            <p:cNvSpPr/>
            <p:nvPr/>
          </p:nvSpPr>
          <p:spPr>
            <a:xfrm>
              <a:off x="0" y="0"/>
              <a:ext cx="128785" cy="128785"/>
            </a:xfrm>
            <a:custGeom>
              <a:avLst/>
              <a:gdLst/>
              <a:ahLst/>
              <a:cxnLst/>
              <a:rect l="l" t="t" r="r" b="b"/>
              <a:pathLst>
                <a:path w="128785" h="128785">
                  <a:moveTo>
                    <a:pt x="0" y="0"/>
                  </a:moveTo>
                  <a:lnTo>
                    <a:pt x="128785" y="0"/>
                  </a:lnTo>
                  <a:lnTo>
                    <a:pt x="128785" y="128785"/>
                  </a:lnTo>
                  <a:lnTo>
                    <a:pt x="0" y="1287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30654" y="30654"/>
              <a:ext cx="67477" cy="6747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grpSp>
        <p:nvGrpSpPr>
          <p:cNvPr id="9" name="Group 9"/>
          <p:cNvGrpSpPr/>
          <p:nvPr/>
        </p:nvGrpSpPr>
        <p:grpSpPr>
          <a:xfrm>
            <a:off x="-1305277" y="-836515"/>
            <a:ext cx="20256397" cy="13698388"/>
            <a:chOff x="0" y="0"/>
            <a:chExt cx="27008529" cy="18264518"/>
          </a:xfrm>
        </p:grpSpPr>
        <p:sp>
          <p:nvSpPr>
            <p:cNvPr id="10" name="Freeform 10"/>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2">
                <a:alphaModFix amt="79000"/>
              </a:blip>
              <a:stretch>
                <a:fillRect/>
              </a:stretch>
            </a:blipFill>
          </p:spPr>
          <p:txBody>
            <a:bodyPr/>
            <a:lstStyle/>
            <a:p>
              <a:endParaRPr lang="en-US"/>
            </a:p>
          </p:txBody>
        </p:sp>
        <p:sp>
          <p:nvSpPr>
            <p:cNvPr id="12" name="Freeform 12"/>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2">
                <a:alphaModFix amt="79000"/>
              </a:blip>
              <a:stretch>
                <a:fillRect r="-66906"/>
              </a:stretch>
            </a:blipFill>
          </p:spPr>
          <p:txBody>
            <a:bodyPr/>
            <a:lstStyle/>
            <a:p>
              <a:endParaRPr lang="en-US"/>
            </a:p>
          </p:txBody>
        </p:sp>
      </p:grpSp>
      <p:sp>
        <p:nvSpPr>
          <p:cNvPr id="13" name="TextBox 13"/>
          <p:cNvSpPr txBox="1"/>
          <p:nvPr/>
        </p:nvSpPr>
        <p:spPr>
          <a:xfrm>
            <a:off x="-984198" y="418767"/>
            <a:ext cx="7409569" cy="894914"/>
          </a:xfrm>
          <a:prstGeom prst="rect">
            <a:avLst/>
          </a:prstGeom>
        </p:spPr>
        <p:txBody>
          <a:bodyPr lIns="0" tIns="0" rIns="0" bIns="0" rtlCol="0" anchor="t">
            <a:spAutoFit/>
          </a:bodyPr>
          <a:lstStyle/>
          <a:p>
            <a:pPr algn="ctr">
              <a:lnSpc>
                <a:spcPts val="6800"/>
              </a:lnSpc>
            </a:pPr>
            <a:r>
              <a:rPr lang="en-US" sz="6477">
                <a:solidFill>
                  <a:srgbClr val="FFFFFF"/>
                </a:solidFill>
                <a:latin typeface="Canva Sans"/>
              </a:rPr>
              <a:t>Dataset</a:t>
            </a:r>
          </a:p>
        </p:txBody>
      </p:sp>
      <p:sp>
        <p:nvSpPr>
          <p:cNvPr id="14" name="TextBox 14"/>
          <p:cNvSpPr txBox="1"/>
          <p:nvPr/>
        </p:nvSpPr>
        <p:spPr>
          <a:xfrm>
            <a:off x="1637639" y="1918053"/>
            <a:ext cx="10432714" cy="1471931"/>
          </a:xfrm>
          <a:prstGeom prst="rect">
            <a:avLst/>
          </a:prstGeom>
        </p:spPr>
        <p:txBody>
          <a:bodyPr lIns="0" tIns="0" rIns="0" bIns="0" rtlCol="0" anchor="t">
            <a:spAutoFit/>
          </a:bodyPr>
          <a:lstStyle/>
          <a:p>
            <a:pPr algn="l">
              <a:lnSpc>
                <a:spcPts val="3919"/>
              </a:lnSpc>
            </a:pPr>
            <a:r>
              <a:rPr lang="en-US" sz="2799">
                <a:solidFill>
                  <a:srgbClr val="FFFFFF"/>
                </a:solidFill>
                <a:latin typeface="Canva Sans Bold"/>
              </a:rPr>
              <a:t>The dataset is MyNusringHome. It’s about 37,500 images.</a:t>
            </a:r>
          </a:p>
          <a:p>
            <a:pPr algn="l">
              <a:lnSpc>
                <a:spcPts val="3919"/>
              </a:lnSpc>
              <a:spcBef>
                <a:spcPct val="0"/>
              </a:spcBef>
            </a:pPr>
            <a:r>
              <a:rPr lang="en-US" sz="2799">
                <a:solidFill>
                  <a:srgbClr val="FFFFFF"/>
                </a:solidFill>
                <a:latin typeface="Canva Sans Bold"/>
              </a:rPr>
              <a:t>It’s divided into 25 classes; each class contains 1,500 images.</a:t>
            </a:r>
          </a:p>
        </p:txBody>
      </p:sp>
      <p:sp>
        <p:nvSpPr>
          <p:cNvPr id="15" name="TextBox 15"/>
          <p:cNvSpPr txBox="1"/>
          <p:nvPr/>
        </p:nvSpPr>
        <p:spPr>
          <a:xfrm>
            <a:off x="10384384" y="4438650"/>
            <a:ext cx="3914969" cy="4939031"/>
          </a:xfrm>
          <a:prstGeom prst="rect">
            <a:avLst/>
          </a:prstGeom>
        </p:spPr>
        <p:txBody>
          <a:bodyPr lIns="0" tIns="0" rIns="0" bIns="0" rtlCol="0" anchor="t">
            <a:spAutoFit/>
          </a:bodyPr>
          <a:lstStyle/>
          <a:p>
            <a:pPr marL="604515" lvl="1" indent="-302257" algn="l">
              <a:lnSpc>
                <a:spcPts val="3919"/>
              </a:lnSpc>
              <a:buFont typeface="Arial"/>
              <a:buChar char="•"/>
            </a:pPr>
            <a:r>
              <a:rPr lang="en-US" sz="2799">
                <a:solidFill>
                  <a:srgbClr val="FFFFFF"/>
                </a:solidFill>
                <a:latin typeface="Canva Sans"/>
              </a:rPr>
              <a:t>Refrigerator           </a:t>
            </a:r>
          </a:p>
          <a:p>
            <a:pPr marL="604515" lvl="1" indent="-302257" algn="l">
              <a:lnSpc>
                <a:spcPts val="3919"/>
              </a:lnSpc>
              <a:buFont typeface="Arial"/>
              <a:buChar char="•"/>
            </a:pPr>
            <a:r>
              <a:rPr lang="en-US" sz="2799">
                <a:solidFill>
                  <a:srgbClr val="FFFFFF"/>
                </a:solidFill>
                <a:latin typeface="Canva Sans"/>
              </a:rPr>
              <a:t>Shower                                             </a:t>
            </a:r>
          </a:p>
          <a:p>
            <a:pPr marL="604515" lvl="1" indent="-302257" algn="l">
              <a:lnSpc>
                <a:spcPts val="3919"/>
              </a:lnSpc>
              <a:buFont typeface="Arial"/>
              <a:buChar char="•"/>
            </a:pPr>
            <a:r>
              <a:rPr lang="en-US" sz="2799">
                <a:solidFill>
                  <a:srgbClr val="FFFFFF"/>
                </a:solidFill>
                <a:latin typeface="Canva Sans"/>
              </a:rPr>
              <a:t>Sink</a:t>
            </a:r>
          </a:p>
          <a:p>
            <a:pPr marL="604515" lvl="1" indent="-302257" algn="l">
              <a:lnSpc>
                <a:spcPts val="3919"/>
              </a:lnSpc>
              <a:buFont typeface="Arial"/>
              <a:buChar char="•"/>
            </a:pPr>
            <a:r>
              <a:rPr lang="en-US" sz="2799">
                <a:solidFill>
                  <a:srgbClr val="FFFFFF"/>
                </a:solidFill>
                <a:latin typeface="Canva Sans"/>
              </a:rPr>
              <a:t>Sofa</a:t>
            </a:r>
          </a:p>
          <a:p>
            <a:pPr marL="604515" lvl="1" indent="-302257" algn="l">
              <a:lnSpc>
                <a:spcPts val="3919"/>
              </a:lnSpc>
              <a:buFont typeface="Arial"/>
              <a:buChar char="•"/>
            </a:pPr>
            <a:r>
              <a:rPr lang="en-US" sz="2799">
                <a:solidFill>
                  <a:srgbClr val="FFFFFF"/>
                </a:solidFill>
                <a:latin typeface="Canva Sans"/>
              </a:rPr>
              <a:t>Table</a:t>
            </a:r>
          </a:p>
          <a:p>
            <a:pPr marL="604515" lvl="1" indent="-302257" algn="l">
              <a:lnSpc>
                <a:spcPts val="3919"/>
              </a:lnSpc>
              <a:buFont typeface="Arial"/>
              <a:buChar char="•"/>
            </a:pPr>
            <a:r>
              <a:rPr lang="en-US" sz="2799">
                <a:solidFill>
                  <a:srgbClr val="FFFFFF"/>
                </a:solidFill>
                <a:latin typeface="Canva Sans"/>
              </a:rPr>
              <a:t>Television</a:t>
            </a:r>
          </a:p>
          <a:p>
            <a:pPr marL="604515" lvl="1" indent="-302257" algn="l">
              <a:lnSpc>
                <a:spcPts val="3919"/>
              </a:lnSpc>
              <a:buFont typeface="Arial"/>
              <a:buChar char="•"/>
            </a:pPr>
            <a:r>
              <a:rPr lang="en-US" sz="2799">
                <a:solidFill>
                  <a:srgbClr val="FFFFFF"/>
                </a:solidFill>
                <a:latin typeface="Canva Sans"/>
              </a:rPr>
              <a:t>Toilet Seat</a:t>
            </a:r>
          </a:p>
          <a:p>
            <a:pPr marL="604515" lvl="1" indent="-302257" algn="l">
              <a:lnSpc>
                <a:spcPts val="3919"/>
              </a:lnSpc>
              <a:buFont typeface="Arial"/>
              <a:buChar char="•"/>
            </a:pPr>
            <a:r>
              <a:rPr lang="en-US" sz="2799">
                <a:solidFill>
                  <a:srgbClr val="FFFFFF"/>
                </a:solidFill>
                <a:latin typeface="Canva Sans"/>
              </a:rPr>
              <a:t>Wheelchair</a:t>
            </a:r>
          </a:p>
          <a:p>
            <a:pPr marL="604515" lvl="1" indent="-302257" algn="l">
              <a:lnSpc>
                <a:spcPts val="3919"/>
              </a:lnSpc>
              <a:buFont typeface="Arial"/>
              <a:buChar char="•"/>
            </a:pPr>
            <a:r>
              <a:rPr lang="en-US" sz="2799">
                <a:solidFill>
                  <a:srgbClr val="FFFFFF"/>
                </a:solidFill>
                <a:latin typeface="Canva Sans"/>
              </a:rPr>
              <a:t>Walker</a:t>
            </a:r>
          </a:p>
          <a:p>
            <a:pPr algn="l">
              <a:lnSpc>
                <a:spcPts val="3919"/>
              </a:lnSpc>
              <a:spcBef>
                <a:spcPct val="0"/>
              </a:spcBef>
            </a:pPr>
            <a:endParaRPr lang="en-US" sz="2799">
              <a:solidFill>
                <a:srgbClr val="FFFFFF"/>
              </a:solidFill>
              <a:latin typeface="Canva Sans"/>
            </a:endParaRPr>
          </a:p>
        </p:txBody>
      </p:sp>
      <p:sp>
        <p:nvSpPr>
          <p:cNvPr id="16" name="TextBox 16"/>
          <p:cNvSpPr txBox="1"/>
          <p:nvPr/>
        </p:nvSpPr>
        <p:spPr>
          <a:xfrm>
            <a:off x="2240236" y="4438650"/>
            <a:ext cx="2795346" cy="4443731"/>
          </a:xfrm>
          <a:prstGeom prst="rect">
            <a:avLst/>
          </a:prstGeom>
        </p:spPr>
        <p:txBody>
          <a:bodyPr lIns="0" tIns="0" rIns="0" bIns="0" rtlCol="0" anchor="t">
            <a:spAutoFit/>
          </a:bodyPr>
          <a:lstStyle/>
          <a:p>
            <a:pPr marL="604515" lvl="1" indent="-302257" algn="l">
              <a:lnSpc>
                <a:spcPts val="3919"/>
              </a:lnSpc>
              <a:buFont typeface="Arial"/>
              <a:buChar char="•"/>
            </a:pPr>
            <a:r>
              <a:rPr lang="en-US" sz="2799">
                <a:solidFill>
                  <a:srgbClr val="FFFFFF"/>
                </a:solidFill>
                <a:latin typeface="Canva Sans"/>
              </a:rPr>
              <a:t>Basket Bin                </a:t>
            </a:r>
          </a:p>
          <a:p>
            <a:pPr marL="604515" lvl="1" indent="-302257" algn="l">
              <a:lnSpc>
                <a:spcPts val="3919"/>
              </a:lnSpc>
              <a:buFont typeface="Arial"/>
              <a:buChar char="•"/>
            </a:pPr>
            <a:r>
              <a:rPr lang="en-US" sz="2799">
                <a:solidFill>
                  <a:srgbClr val="FFFFFF"/>
                </a:solidFill>
                <a:latin typeface="Canva Sans"/>
              </a:rPr>
              <a:t>Bed                                              </a:t>
            </a:r>
          </a:p>
          <a:p>
            <a:pPr marL="604515" lvl="1" indent="-302257" algn="l">
              <a:lnSpc>
                <a:spcPts val="3919"/>
              </a:lnSpc>
              <a:buFont typeface="Arial"/>
              <a:buChar char="•"/>
            </a:pPr>
            <a:r>
              <a:rPr lang="en-US" sz="2799">
                <a:solidFill>
                  <a:srgbClr val="FFFFFF"/>
                </a:solidFill>
                <a:latin typeface="Canva Sans"/>
              </a:rPr>
              <a:t>Bench</a:t>
            </a:r>
          </a:p>
          <a:p>
            <a:pPr marL="604515" lvl="1" indent="-302257" algn="l">
              <a:lnSpc>
                <a:spcPts val="3919"/>
              </a:lnSpc>
              <a:buFont typeface="Arial"/>
              <a:buChar char="•"/>
            </a:pPr>
            <a:r>
              <a:rPr lang="en-US" sz="2799">
                <a:solidFill>
                  <a:srgbClr val="FFFFFF"/>
                </a:solidFill>
                <a:latin typeface="Canva Sans"/>
              </a:rPr>
              <a:t>Cabinet</a:t>
            </a:r>
          </a:p>
          <a:p>
            <a:pPr marL="604515" lvl="1" indent="-302257" algn="l">
              <a:lnSpc>
                <a:spcPts val="3919"/>
              </a:lnSpc>
              <a:buFont typeface="Arial"/>
              <a:buChar char="•"/>
            </a:pPr>
            <a:r>
              <a:rPr lang="en-US" sz="2799">
                <a:solidFill>
                  <a:srgbClr val="FFFFFF"/>
                </a:solidFill>
                <a:latin typeface="Canva Sans"/>
              </a:rPr>
              <a:t>Call Bell</a:t>
            </a:r>
          </a:p>
          <a:p>
            <a:pPr marL="604515" lvl="1" indent="-302257" algn="l">
              <a:lnSpc>
                <a:spcPts val="3919"/>
              </a:lnSpc>
              <a:buFont typeface="Arial"/>
              <a:buChar char="•"/>
            </a:pPr>
            <a:r>
              <a:rPr lang="en-US" sz="2799">
                <a:solidFill>
                  <a:srgbClr val="FFFFFF"/>
                </a:solidFill>
                <a:latin typeface="Canva Sans"/>
              </a:rPr>
              <a:t>Cane Stick</a:t>
            </a:r>
          </a:p>
          <a:p>
            <a:pPr marL="604515" lvl="1" indent="-302257" algn="l">
              <a:lnSpc>
                <a:spcPts val="3919"/>
              </a:lnSpc>
              <a:buFont typeface="Arial"/>
              <a:buChar char="•"/>
            </a:pPr>
            <a:r>
              <a:rPr lang="en-US" sz="2799">
                <a:solidFill>
                  <a:srgbClr val="FFFFFF"/>
                </a:solidFill>
                <a:latin typeface="Canva Sans"/>
              </a:rPr>
              <a:t>Chair</a:t>
            </a:r>
          </a:p>
          <a:p>
            <a:pPr marL="604515" lvl="1" indent="-302257" algn="l">
              <a:lnSpc>
                <a:spcPts val="3919"/>
              </a:lnSpc>
              <a:buFont typeface="Arial"/>
              <a:buChar char="•"/>
            </a:pPr>
            <a:r>
              <a:rPr lang="en-US" sz="2799">
                <a:solidFill>
                  <a:srgbClr val="FFFFFF"/>
                </a:solidFill>
                <a:latin typeface="Canva Sans"/>
              </a:rPr>
              <a:t>Wardrobe</a:t>
            </a:r>
          </a:p>
          <a:p>
            <a:pPr algn="l">
              <a:lnSpc>
                <a:spcPts val="3919"/>
              </a:lnSpc>
              <a:spcBef>
                <a:spcPct val="0"/>
              </a:spcBef>
            </a:pPr>
            <a:endParaRPr lang="en-US" sz="2799">
              <a:solidFill>
                <a:srgbClr val="FFFFFF"/>
              </a:solidFill>
              <a:latin typeface="Canva Sans"/>
            </a:endParaRPr>
          </a:p>
        </p:txBody>
      </p:sp>
      <p:sp>
        <p:nvSpPr>
          <p:cNvPr id="17" name="TextBox 17"/>
          <p:cNvSpPr txBox="1"/>
          <p:nvPr/>
        </p:nvSpPr>
        <p:spPr>
          <a:xfrm>
            <a:off x="5657656" y="4438650"/>
            <a:ext cx="3914969" cy="4443731"/>
          </a:xfrm>
          <a:prstGeom prst="rect">
            <a:avLst/>
          </a:prstGeom>
        </p:spPr>
        <p:txBody>
          <a:bodyPr lIns="0" tIns="0" rIns="0" bIns="0" rtlCol="0" anchor="t">
            <a:spAutoFit/>
          </a:bodyPr>
          <a:lstStyle/>
          <a:p>
            <a:pPr marL="604515" lvl="1" indent="-302257" algn="l">
              <a:lnSpc>
                <a:spcPts val="3919"/>
              </a:lnSpc>
              <a:buFont typeface="Arial"/>
              <a:buChar char="•"/>
            </a:pPr>
            <a:r>
              <a:rPr lang="en-US" sz="2799">
                <a:solidFill>
                  <a:srgbClr val="FFFFFF"/>
                </a:solidFill>
                <a:latin typeface="Canva Sans"/>
              </a:rPr>
              <a:t>Door           </a:t>
            </a:r>
          </a:p>
          <a:p>
            <a:pPr marL="604515" lvl="1" indent="-302257" algn="l">
              <a:lnSpc>
                <a:spcPts val="3919"/>
              </a:lnSpc>
              <a:buFont typeface="Arial"/>
              <a:buChar char="•"/>
            </a:pPr>
            <a:r>
              <a:rPr lang="en-US" sz="2799">
                <a:solidFill>
                  <a:srgbClr val="FFFFFF"/>
                </a:solidFill>
                <a:latin typeface="Canva Sans"/>
              </a:rPr>
              <a:t>Electric Socket                                              </a:t>
            </a:r>
          </a:p>
          <a:p>
            <a:pPr marL="604515" lvl="1" indent="-302257" algn="l">
              <a:lnSpc>
                <a:spcPts val="3919"/>
              </a:lnSpc>
              <a:buFont typeface="Arial"/>
              <a:buChar char="•"/>
            </a:pPr>
            <a:r>
              <a:rPr lang="en-US" sz="2799">
                <a:solidFill>
                  <a:srgbClr val="FFFFFF"/>
                </a:solidFill>
                <a:latin typeface="Canva Sans"/>
              </a:rPr>
              <a:t>Fan</a:t>
            </a:r>
          </a:p>
          <a:p>
            <a:pPr marL="604515" lvl="1" indent="-302257" algn="l">
              <a:lnSpc>
                <a:spcPts val="3919"/>
              </a:lnSpc>
              <a:buFont typeface="Arial"/>
              <a:buChar char="•"/>
            </a:pPr>
            <a:r>
              <a:rPr lang="en-US" sz="2799">
                <a:solidFill>
                  <a:srgbClr val="FFFFFF"/>
                </a:solidFill>
                <a:latin typeface="Canva Sans"/>
              </a:rPr>
              <a:t>Fire Extinguisher</a:t>
            </a:r>
          </a:p>
          <a:p>
            <a:pPr marL="604515" lvl="1" indent="-302257" algn="l">
              <a:lnSpc>
                <a:spcPts val="3919"/>
              </a:lnSpc>
              <a:buFont typeface="Arial"/>
              <a:buChar char="•"/>
            </a:pPr>
            <a:r>
              <a:rPr lang="en-US" sz="2799">
                <a:solidFill>
                  <a:srgbClr val="FFFFFF"/>
                </a:solidFill>
                <a:latin typeface="Canva Sans"/>
              </a:rPr>
              <a:t>Handrail</a:t>
            </a:r>
          </a:p>
          <a:p>
            <a:pPr marL="604515" lvl="1" indent="-302257" algn="l">
              <a:lnSpc>
                <a:spcPts val="3919"/>
              </a:lnSpc>
              <a:buFont typeface="Arial"/>
              <a:buChar char="•"/>
            </a:pPr>
            <a:r>
              <a:rPr lang="en-US" sz="2799">
                <a:solidFill>
                  <a:srgbClr val="FFFFFF"/>
                </a:solidFill>
                <a:latin typeface="Canva Sans"/>
              </a:rPr>
              <a:t>Human Being</a:t>
            </a:r>
          </a:p>
          <a:p>
            <a:pPr marL="604515" lvl="1" indent="-302257" algn="l">
              <a:lnSpc>
                <a:spcPts val="3919"/>
              </a:lnSpc>
              <a:buFont typeface="Arial"/>
              <a:buChar char="•"/>
            </a:pPr>
            <a:r>
              <a:rPr lang="en-US" sz="2799">
                <a:solidFill>
                  <a:srgbClr val="FFFFFF"/>
                </a:solidFill>
                <a:latin typeface="Canva Sans"/>
              </a:rPr>
              <a:t>Rack</a:t>
            </a:r>
          </a:p>
          <a:p>
            <a:pPr marL="604515" lvl="1" indent="-302257" algn="l">
              <a:lnSpc>
                <a:spcPts val="3919"/>
              </a:lnSpc>
              <a:buFont typeface="Arial"/>
              <a:buChar char="•"/>
            </a:pPr>
            <a:r>
              <a:rPr lang="en-US" sz="2799">
                <a:solidFill>
                  <a:srgbClr val="FFFFFF"/>
                </a:solidFill>
                <a:latin typeface="Canva Sans"/>
              </a:rPr>
              <a:t>Water dispenser</a:t>
            </a:r>
          </a:p>
          <a:p>
            <a:pPr algn="l">
              <a:lnSpc>
                <a:spcPts val="3919"/>
              </a:lnSpc>
              <a:spcBef>
                <a:spcPct val="0"/>
              </a:spcBef>
            </a:pPr>
            <a:endParaRPr lang="en-US" sz="2799">
              <a:solidFill>
                <a:srgbClr val="FFFFFF"/>
              </a:solidFill>
              <a:latin typeface="Canva Sans"/>
            </a:endParaRPr>
          </a:p>
        </p:txBody>
      </p:sp>
      <p:sp>
        <p:nvSpPr>
          <p:cNvPr id="18" name="TextBox 18"/>
          <p:cNvSpPr txBox="1"/>
          <p:nvPr/>
        </p:nvSpPr>
        <p:spPr>
          <a:xfrm>
            <a:off x="1637639" y="3671569"/>
            <a:ext cx="10432714" cy="481331"/>
          </a:xfrm>
          <a:prstGeom prst="rect">
            <a:avLst/>
          </a:prstGeom>
        </p:spPr>
        <p:txBody>
          <a:bodyPr lIns="0" tIns="0" rIns="0" bIns="0" rtlCol="0" anchor="t">
            <a:spAutoFit/>
          </a:bodyPr>
          <a:lstStyle/>
          <a:p>
            <a:pPr algn="l">
              <a:lnSpc>
                <a:spcPts val="3919"/>
              </a:lnSpc>
              <a:spcBef>
                <a:spcPct val="0"/>
              </a:spcBef>
            </a:pPr>
            <a:r>
              <a:rPr lang="en-US" sz="2799">
                <a:solidFill>
                  <a:srgbClr val="FFFFFF"/>
                </a:solidFill>
                <a:latin typeface="Canva Sans Bold"/>
              </a:rPr>
              <a:t>Classes within the dataset include: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984198" y="-90855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grpSp>
        <p:nvGrpSpPr>
          <p:cNvPr id="6" name="Group 6"/>
          <p:cNvGrpSpPr/>
          <p:nvPr/>
        </p:nvGrpSpPr>
        <p:grpSpPr>
          <a:xfrm rot="1418514">
            <a:off x="16826542" y="1863301"/>
            <a:ext cx="96589" cy="96589"/>
            <a:chOff x="0" y="0"/>
            <a:chExt cx="128785" cy="128785"/>
          </a:xfrm>
        </p:grpSpPr>
        <p:sp>
          <p:nvSpPr>
            <p:cNvPr id="7" name="Freeform 7"/>
            <p:cNvSpPr/>
            <p:nvPr/>
          </p:nvSpPr>
          <p:spPr>
            <a:xfrm>
              <a:off x="0" y="0"/>
              <a:ext cx="128785" cy="128785"/>
            </a:xfrm>
            <a:custGeom>
              <a:avLst/>
              <a:gdLst/>
              <a:ahLst/>
              <a:cxnLst/>
              <a:rect l="l" t="t" r="r" b="b"/>
              <a:pathLst>
                <a:path w="128785" h="128785">
                  <a:moveTo>
                    <a:pt x="0" y="0"/>
                  </a:moveTo>
                  <a:lnTo>
                    <a:pt x="128785" y="0"/>
                  </a:lnTo>
                  <a:lnTo>
                    <a:pt x="128785" y="128785"/>
                  </a:lnTo>
                  <a:lnTo>
                    <a:pt x="0" y="128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30654" y="30654"/>
              <a:ext cx="67477" cy="674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grpSp>
        <p:nvGrpSpPr>
          <p:cNvPr id="11" name="Group 11"/>
          <p:cNvGrpSpPr/>
          <p:nvPr/>
        </p:nvGrpSpPr>
        <p:grpSpPr>
          <a:xfrm>
            <a:off x="2433417" y="2399282"/>
            <a:ext cx="1418663" cy="1337062"/>
            <a:chOff x="0" y="0"/>
            <a:chExt cx="1891550" cy="1782749"/>
          </a:xfrm>
        </p:grpSpPr>
        <p:sp>
          <p:nvSpPr>
            <p:cNvPr id="12" name="Freeform 12"/>
            <p:cNvSpPr/>
            <p:nvPr/>
          </p:nvSpPr>
          <p:spPr>
            <a:xfrm>
              <a:off x="0" y="0"/>
              <a:ext cx="1891550" cy="1782749"/>
            </a:xfrm>
            <a:custGeom>
              <a:avLst/>
              <a:gdLst/>
              <a:ahLst/>
              <a:cxnLst/>
              <a:rect l="l" t="t" r="r" b="b"/>
              <a:pathLst>
                <a:path w="1891550" h="1782749">
                  <a:moveTo>
                    <a:pt x="0" y="0"/>
                  </a:moveTo>
                  <a:lnTo>
                    <a:pt x="1891550" y="0"/>
                  </a:lnTo>
                  <a:lnTo>
                    <a:pt x="1891550" y="1782749"/>
                  </a:lnTo>
                  <a:lnTo>
                    <a:pt x="0" y="1782749"/>
                  </a:lnTo>
                  <a:lnTo>
                    <a:pt x="0" y="0"/>
                  </a:lnTo>
                  <a:close/>
                </a:path>
              </a:pathLst>
            </a:custGeom>
            <a:blipFill>
              <a:blip r:embed="rId7">
                <a:extLst>
                  <a:ext uri="{96DAC541-7B7A-43D3-8B79-37D633B846F1}">
                    <asvg:svgBlip xmlns:asvg="http://schemas.microsoft.com/office/drawing/2016/SVG/main" r:embed="rId8"/>
                  </a:ext>
                </a:extLst>
              </a:blip>
              <a:stretch>
                <a:fillRect l="-8905" r="-8905"/>
              </a:stretch>
            </a:blipFill>
          </p:spPr>
          <p:txBody>
            <a:bodyPr/>
            <a:lstStyle/>
            <a:p>
              <a:endParaRPr lang="en-US"/>
            </a:p>
          </p:txBody>
        </p:sp>
        <p:sp>
          <p:nvSpPr>
            <p:cNvPr id="13" name="TextBox 13"/>
            <p:cNvSpPr txBox="1"/>
            <p:nvPr/>
          </p:nvSpPr>
          <p:spPr>
            <a:xfrm>
              <a:off x="190134" y="189273"/>
              <a:ext cx="1511283" cy="1390650"/>
            </a:xfrm>
            <a:prstGeom prst="rect">
              <a:avLst/>
            </a:prstGeom>
          </p:spPr>
          <p:txBody>
            <a:bodyPr lIns="0" tIns="0" rIns="0" bIns="0" rtlCol="0" anchor="t">
              <a:spAutoFit/>
            </a:bodyPr>
            <a:lstStyle/>
            <a:p>
              <a:pPr algn="ctr">
                <a:lnSpc>
                  <a:spcPts val="8399"/>
                </a:lnSpc>
              </a:pPr>
              <a:r>
                <a:rPr lang="en-US" sz="5999" spc="395">
                  <a:solidFill>
                    <a:srgbClr val="DFD3BE"/>
                  </a:solidFill>
                  <a:latin typeface="Childos Arabic"/>
                </a:rPr>
                <a:t>06</a:t>
              </a:r>
            </a:p>
          </p:txBody>
        </p:sp>
      </p:grpSp>
      <p:sp>
        <p:nvSpPr>
          <p:cNvPr id="14" name="TextBox 14"/>
          <p:cNvSpPr txBox="1"/>
          <p:nvPr/>
        </p:nvSpPr>
        <p:spPr>
          <a:xfrm>
            <a:off x="3852079" y="4095750"/>
            <a:ext cx="12087537" cy="2114550"/>
          </a:xfrm>
          <a:prstGeom prst="rect">
            <a:avLst/>
          </a:prstGeom>
        </p:spPr>
        <p:txBody>
          <a:bodyPr lIns="0" tIns="0" rIns="0" bIns="0" rtlCol="0" anchor="t">
            <a:spAutoFit/>
          </a:bodyPr>
          <a:lstStyle/>
          <a:p>
            <a:pPr algn="l">
              <a:lnSpc>
                <a:spcPts val="8400"/>
              </a:lnSpc>
            </a:pPr>
            <a:r>
              <a:rPr lang="en-US" sz="6000">
                <a:solidFill>
                  <a:srgbClr val="DFD3BE"/>
                </a:solidFill>
                <a:latin typeface="Sansation Bold"/>
              </a:rPr>
              <a:t>Functionalities and Implementation Techniques</a:t>
            </a:r>
          </a:p>
        </p:txBody>
      </p:sp>
      <p:sp>
        <p:nvSpPr>
          <p:cNvPr id="15" name="Freeform 15"/>
          <p:cNvSpPr/>
          <p:nvPr/>
        </p:nvSpPr>
        <p:spPr>
          <a:xfrm rot="-5400000" flipV="1">
            <a:off x="12356366" y="-4662390"/>
            <a:ext cx="16185854" cy="16376325"/>
          </a:xfrm>
          <a:custGeom>
            <a:avLst/>
            <a:gdLst/>
            <a:ahLst/>
            <a:cxnLst/>
            <a:rect l="l" t="t" r="r" b="b"/>
            <a:pathLst>
              <a:path w="16185854" h="16376325">
                <a:moveTo>
                  <a:pt x="0" y="16376325"/>
                </a:moveTo>
                <a:lnTo>
                  <a:pt x="16185854" y="16376325"/>
                </a:lnTo>
                <a:lnTo>
                  <a:pt x="16185854" y="0"/>
                </a:lnTo>
                <a:lnTo>
                  <a:pt x="0" y="0"/>
                </a:lnTo>
                <a:lnTo>
                  <a:pt x="0" y="16376325"/>
                </a:lnTo>
                <a:close/>
              </a:path>
            </a:pathLst>
          </a:custGeom>
          <a:blipFill>
            <a:blip r:embed="rId9"/>
            <a:stretch>
              <a:fillRect l="-59600" r="-36859"/>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grpSp>
        <p:nvGrpSpPr>
          <p:cNvPr id="6" name="Group 6"/>
          <p:cNvGrpSpPr/>
          <p:nvPr/>
        </p:nvGrpSpPr>
        <p:grpSpPr>
          <a:xfrm rot="1418514">
            <a:off x="16826542" y="1863301"/>
            <a:ext cx="96589" cy="96589"/>
            <a:chOff x="0" y="0"/>
            <a:chExt cx="128785" cy="128785"/>
          </a:xfrm>
        </p:grpSpPr>
        <p:sp>
          <p:nvSpPr>
            <p:cNvPr id="7" name="Freeform 7"/>
            <p:cNvSpPr/>
            <p:nvPr/>
          </p:nvSpPr>
          <p:spPr>
            <a:xfrm>
              <a:off x="0" y="0"/>
              <a:ext cx="128785" cy="128785"/>
            </a:xfrm>
            <a:custGeom>
              <a:avLst/>
              <a:gdLst/>
              <a:ahLst/>
              <a:cxnLst/>
              <a:rect l="l" t="t" r="r" b="b"/>
              <a:pathLst>
                <a:path w="128785" h="128785">
                  <a:moveTo>
                    <a:pt x="0" y="0"/>
                  </a:moveTo>
                  <a:lnTo>
                    <a:pt x="128785" y="0"/>
                  </a:lnTo>
                  <a:lnTo>
                    <a:pt x="128785" y="128785"/>
                  </a:lnTo>
                  <a:lnTo>
                    <a:pt x="0" y="128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30654" y="30654"/>
              <a:ext cx="67477" cy="674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sp>
        <p:nvSpPr>
          <p:cNvPr id="11" name="TextBox 11"/>
          <p:cNvSpPr txBox="1"/>
          <p:nvPr/>
        </p:nvSpPr>
        <p:spPr>
          <a:xfrm>
            <a:off x="1734431" y="624105"/>
            <a:ext cx="7409569" cy="894914"/>
          </a:xfrm>
          <a:prstGeom prst="rect">
            <a:avLst/>
          </a:prstGeom>
        </p:spPr>
        <p:txBody>
          <a:bodyPr lIns="0" tIns="0" rIns="0" bIns="0" rtlCol="0" anchor="t">
            <a:spAutoFit/>
          </a:bodyPr>
          <a:lstStyle/>
          <a:p>
            <a:pPr algn="ctr">
              <a:lnSpc>
                <a:spcPts val="6800"/>
              </a:lnSpc>
            </a:pPr>
            <a:r>
              <a:rPr lang="en-US" sz="6477">
                <a:solidFill>
                  <a:srgbClr val="FFFFFF"/>
                </a:solidFill>
                <a:latin typeface="Canva Sans"/>
              </a:rPr>
              <a:t>Functionalities</a:t>
            </a:r>
          </a:p>
        </p:txBody>
      </p:sp>
      <p:sp>
        <p:nvSpPr>
          <p:cNvPr id="12" name="TextBox 12"/>
          <p:cNvSpPr txBox="1"/>
          <p:nvPr/>
        </p:nvSpPr>
        <p:spPr>
          <a:xfrm>
            <a:off x="2043896" y="2079978"/>
            <a:ext cx="15391535" cy="6257926"/>
          </a:xfrm>
          <a:prstGeom prst="rect">
            <a:avLst/>
          </a:prstGeom>
        </p:spPr>
        <p:txBody>
          <a:bodyPr lIns="0" tIns="0" rIns="0" bIns="0" rtlCol="0" anchor="t">
            <a:spAutoFit/>
          </a:bodyPr>
          <a:lstStyle/>
          <a:p>
            <a:pPr marL="647694" lvl="1" indent="-323847" algn="l">
              <a:lnSpc>
                <a:spcPts val="4199"/>
              </a:lnSpc>
              <a:buFont typeface="Arial"/>
              <a:buChar char="•"/>
            </a:pPr>
            <a:r>
              <a:rPr lang="en-US" sz="2999">
                <a:solidFill>
                  <a:srgbClr val="FFFFFF"/>
                </a:solidFill>
                <a:latin typeface="Canva Sans"/>
              </a:rPr>
              <a:t>The user accesses the mobile application and registers his name in the SQL database using voice recognition.</a:t>
            </a:r>
          </a:p>
          <a:p>
            <a:pPr algn="l">
              <a:lnSpc>
                <a:spcPts val="4199"/>
              </a:lnSpc>
            </a:pPr>
            <a:endParaRPr lang="en-US" sz="2999">
              <a:solidFill>
                <a:srgbClr val="FFFFFF"/>
              </a:solidFill>
              <a:latin typeface="Canva Sans"/>
            </a:endParaRPr>
          </a:p>
          <a:p>
            <a:pPr marL="647694" lvl="1" indent="-323847" algn="l">
              <a:lnSpc>
                <a:spcPts val="4199"/>
              </a:lnSpc>
              <a:buFont typeface="Arial"/>
              <a:buChar char="•"/>
            </a:pPr>
            <a:r>
              <a:rPr lang="en-US" sz="2999">
                <a:solidFill>
                  <a:srgbClr val="FFFFFF"/>
                </a:solidFill>
                <a:latin typeface="Canva Sans"/>
              </a:rPr>
              <a:t>The user can utilize the camera for object recognition to identify objects in his surroundings.</a:t>
            </a:r>
          </a:p>
          <a:p>
            <a:pPr algn="l">
              <a:lnSpc>
                <a:spcPts val="4199"/>
              </a:lnSpc>
            </a:pPr>
            <a:endParaRPr lang="en-US" sz="2999">
              <a:solidFill>
                <a:srgbClr val="FFFFFF"/>
              </a:solidFill>
              <a:latin typeface="Canva Sans"/>
            </a:endParaRPr>
          </a:p>
          <a:p>
            <a:pPr marL="647694" lvl="1" indent="-323847" algn="l">
              <a:lnSpc>
                <a:spcPts val="4199"/>
              </a:lnSpc>
              <a:buFont typeface="Arial"/>
              <a:buChar char="•"/>
            </a:pPr>
            <a:r>
              <a:rPr lang="en-US" sz="2999">
                <a:solidFill>
                  <a:srgbClr val="FFFFFF"/>
                </a:solidFill>
                <a:latin typeface="Canva Sans"/>
              </a:rPr>
              <a:t>Moreover, the user can search for a specific object via the camera and receive feedback on whether it is located or not.</a:t>
            </a:r>
          </a:p>
          <a:p>
            <a:pPr algn="l">
              <a:lnSpc>
                <a:spcPts val="4199"/>
              </a:lnSpc>
            </a:pPr>
            <a:endParaRPr lang="en-US" sz="2999">
              <a:solidFill>
                <a:srgbClr val="FFFFFF"/>
              </a:solidFill>
              <a:latin typeface="Canva Sans"/>
            </a:endParaRPr>
          </a:p>
          <a:p>
            <a:pPr marL="647694" lvl="1" indent="-323847" algn="l">
              <a:lnSpc>
                <a:spcPts val="4199"/>
              </a:lnSpc>
              <a:spcBef>
                <a:spcPct val="0"/>
              </a:spcBef>
              <a:buFont typeface="Arial"/>
              <a:buChar char="•"/>
            </a:pPr>
            <a:r>
              <a:rPr lang="en-US" sz="2999">
                <a:solidFill>
                  <a:srgbClr val="FFFFFF"/>
                </a:solidFill>
                <a:latin typeface="Canva Sans"/>
              </a:rPr>
              <a:t>An extra feature permits the user to adjust the voice settings within the application.</a:t>
            </a:r>
          </a:p>
          <a:p>
            <a:pPr algn="l">
              <a:lnSpc>
                <a:spcPts val="4199"/>
              </a:lnSpc>
              <a:spcBef>
                <a:spcPct val="0"/>
              </a:spcBef>
            </a:pPr>
            <a:endParaRPr lang="en-US" sz="2999">
              <a:solidFill>
                <a:srgbClr val="FFFFFF"/>
              </a:solidFill>
              <a:latin typeface="Canva Sans"/>
            </a:endParaRPr>
          </a:p>
        </p:txBody>
      </p:sp>
      <p:grpSp>
        <p:nvGrpSpPr>
          <p:cNvPr id="13" name="Group 13"/>
          <p:cNvGrpSpPr/>
          <p:nvPr/>
        </p:nvGrpSpPr>
        <p:grpSpPr>
          <a:xfrm>
            <a:off x="634759" y="360169"/>
            <a:ext cx="1418663" cy="1337062"/>
            <a:chOff x="0" y="0"/>
            <a:chExt cx="1891550" cy="1782749"/>
          </a:xfrm>
        </p:grpSpPr>
        <p:sp>
          <p:nvSpPr>
            <p:cNvPr id="14" name="Freeform 14"/>
            <p:cNvSpPr/>
            <p:nvPr/>
          </p:nvSpPr>
          <p:spPr>
            <a:xfrm>
              <a:off x="0" y="0"/>
              <a:ext cx="1891550" cy="1782749"/>
            </a:xfrm>
            <a:custGeom>
              <a:avLst/>
              <a:gdLst/>
              <a:ahLst/>
              <a:cxnLst/>
              <a:rect l="l" t="t" r="r" b="b"/>
              <a:pathLst>
                <a:path w="1891550" h="1782749">
                  <a:moveTo>
                    <a:pt x="0" y="0"/>
                  </a:moveTo>
                  <a:lnTo>
                    <a:pt x="1891550" y="0"/>
                  </a:lnTo>
                  <a:lnTo>
                    <a:pt x="1891550" y="1782749"/>
                  </a:lnTo>
                  <a:lnTo>
                    <a:pt x="0" y="1782749"/>
                  </a:lnTo>
                  <a:lnTo>
                    <a:pt x="0" y="0"/>
                  </a:lnTo>
                  <a:close/>
                </a:path>
              </a:pathLst>
            </a:custGeom>
            <a:blipFill>
              <a:blip r:embed="rId7">
                <a:extLst>
                  <a:ext uri="{96DAC541-7B7A-43D3-8B79-37D633B846F1}">
                    <asvg:svgBlip xmlns:asvg="http://schemas.microsoft.com/office/drawing/2016/SVG/main" r:embed="rId8"/>
                  </a:ext>
                </a:extLst>
              </a:blip>
              <a:stretch>
                <a:fillRect l="-8905" r="-8905"/>
              </a:stretch>
            </a:blipFill>
          </p:spPr>
          <p:txBody>
            <a:bodyPr/>
            <a:lstStyle/>
            <a:p>
              <a:endParaRPr lang="en-US"/>
            </a:p>
          </p:txBody>
        </p:sp>
        <p:sp>
          <p:nvSpPr>
            <p:cNvPr id="15" name="TextBox 15"/>
            <p:cNvSpPr txBox="1"/>
            <p:nvPr/>
          </p:nvSpPr>
          <p:spPr>
            <a:xfrm>
              <a:off x="190134" y="189273"/>
              <a:ext cx="1511283" cy="1390650"/>
            </a:xfrm>
            <a:prstGeom prst="rect">
              <a:avLst/>
            </a:prstGeom>
          </p:spPr>
          <p:txBody>
            <a:bodyPr lIns="0" tIns="0" rIns="0" bIns="0" rtlCol="0" anchor="t">
              <a:spAutoFit/>
            </a:bodyPr>
            <a:lstStyle/>
            <a:p>
              <a:pPr algn="ctr">
                <a:lnSpc>
                  <a:spcPts val="8399"/>
                </a:lnSpc>
              </a:pPr>
              <a:r>
                <a:rPr lang="en-US" sz="5999" spc="395">
                  <a:solidFill>
                    <a:srgbClr val="DFD3BE"/>
                  </a:solidFill>
                  <a:latin typeface="Childos Arabic"/>
                </a:rPr>
                <a:t>6.1</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sp>
        <p:nvSpPr>
          <p:cNvPr id="6" name="Freeform 6"/>
          <p:cNvSpPr/>
          <p:nvPr/>
        </p:nvSpPr>
        <p:spPr>
          <a:xfrm rot="-418552">
            <a:off x="-2871756" y="2729628"/>
            <a:ext cx="22830832" cy="6378969"/>
          </a:xfrm>
          <a:custGeom>
            <a:avLst/>
            <a:gdLst/>
            <a:ahLst/>
            <a:cxnLst/>
            <a:rect l="l" t="t" r="r" b="b"/>
            <a:pathLst>
              <a:path w="22830832" h="6378969">
                <a:moveTo>
                  <a:pt x="0" y="0"/>
                </a:moveTo>
                <a:lnTo>
                  <a:pt x="22830832" y="0"/>
                </a:lnTo>
                <a:lnTo>
                  <a:pt x="22830832" y="6378969"/>
                </a:lnTo>
                <a:lnTo>
                  <a:pt x="0" y="6378969"/>
                </a:lnTo>
                <a:lnTo>
                  <a:pt x="0" y="0"/>
                </a:lnTo>
                <a:close/>
              </a:path>
            </a:pathLst>
          </a:custGeom>
          <a:blipFill>
            <a:blip r:embed="rId5">
              <a:alphaModFix amt="84000"/>
              <a:extLst>
                <a:ext uri="{96DAC541-7B7A-43D3-8B79-37D633B846F1}">
                  <asvg:svgBlip xmlns:asvg="http://schemas.microsoft.com/office/drawing/2016/SVG/main" r:embed="rId6"/>
                </a:ext>
              </a:extLst>
            </a:blip>
            <a:stretch>
              <a:fillRect r="-29491" b="-274138"/>
            </a:stretch>
          </a:blipFill>
        </p:spPr>
        <p:txBody>
          <a:bodyPr/>
          <a:lstStyle/>
          <a:p>
            <a:endParaRPr lang="en-US"/>
          </a:p>
        </p:txBody>
      </p:sp>
      <p:sp>
        <p:nvSpPr>
          <p:cNvPr id="7" name="TextBox 7"/>
          <p:cNvSpPr txBox="1"/>
          <p:nvPr/>
        </p:nvSpPr>
        <p:spPr>
          <a:xfrm>
            <a:off x="2397055" y="373078"/>
            <a:ext cx="12791675" cy="1177893"/>
          </a:xfrm>
          <a:prstGeom prst="rect">
            <a:avLst/>
          </a:prstGeom>
        </p:spPr>
        <p:txBody>
          <a:bodyPr lIns="0" tIns="0" rIns="0" bIns="0" rtlCol="0" anchor="t">
            <a:spAutoFit/>
          </a:bodyPr>
          <a:lstStyle/>
          <a:p>
            <a:pPr algn="l">
              <a:lnSpc>
                <a:spcPts val="9626"/>
              </a:lnSpc>
              <a:spcBef>
                <a:spcPct val="0"/>
              </a:spcBef>
            </a:pPr>
            <a:r>
              <a:rPr lang="en-US" sz="6876">
                <a:solidFill>
                  <a:srgbClr val="FFFFFF"/>
                </a:solidFill>
                <a:latin typeface="Canva Sans"/>
              </a:rPr>
              <a:t>Algorithms and Techniques</a:t>
            </a:r>
          </a:p>
        </p:txBody>
      </p:sp>
      <p:sp>
        <p:nvSpPr>
          <p:cNvPr id="8" name="TextBox 8"/>
          <p:cNvSpPr txBox="1"/>
          <p:nvPr/>
        </p:nvSpPr>
        <p:spPr>
          <a:xfrm>
            <a:off x="1028700" y="2538658"/>
            <a:ext cx="16525456" cy="6719642"/>
          </a:xfrm>
          <a:prstGeom prst="rect">
            <a:avLst/>
          </a:prstGeom>
        </p:spPr>
        <p:txBody>
          <a:bodyPr lIns="0" tIns="0" rIns="0" bIns="0" rtlCol="0" anchor="t">
            <a:spAutoFit/>
          </a:bodyPr>
          <a:lstStyle/>
          <a:p>
            <a:pPr marL="0" lvl="0" indent="0" algn="l">
              <a:lnSpc>
                <a:spcPts val="4476"/>
              </a:lnSpc>
            </a:pPr>
            <a:r>
              <a:rPr lang="en-US" sz="3197">
                <a:solidFill>
                  <a:srgbClr val="FFFFFF"/>
                </a:solidFill>
                <a:latin typeface="Canva Sans"/>
              </a:rPr>
              <a:t>In preprocessing the dataset, we:</a:t>
            </a:r>
          </a:p>
          <a:p>
            <a:pPr marL="0" lvl="0" indent="0" algn="l">
              <a:lnSpc>
                <a:spcPts val="4476"/>
              </a:lnSpc>
            </a:pPr>
            <a:endParaRPr lang="en-US" sz="3197">
              <a:solidFill>
                <a:srgbClr val="FFFFFF"/>
              </a:solidFill>
              <a:latin typeface="Canva Sans"/>
            </a:endParaRPr>
          </a:p>
          <a:p>
            <a:pPr marL="690265" lvl="1" indent="-345133" algn="l">
              <a:lnSpc>
                <a:spcPts val="4476"/>
              </a:lnSpc>
              <a:buFont typeface="Arial"/>
              <a:buChar char="•"/>
            </a:pPr>
            <a:r>
              <a:rPr lang="en-US" sz="3197">
                <a:solidFill>
                  <a:srgbClr val="FFFFFF"/>
                </a:solidFill>
                <a:latin typeface="Canva Sans"/>
              </a:rPr>
              <a:t>Exclude 2 out of 25 classes from the dataset, specifically those related to injured patients and uncommon indoor objects.</a:t>
            </a:r>
          </a:p>
          <a:p>
            <a:pPr algn="l">
              <a:lnSpc>
                <a:spcPts val="4476"/>
              </a:lnSpc>
            </a:pPr>
            <a:endParaRPr lang="en-US" sz="3197">
              <a:solidFill>
                <a:srgbClr val="FFFFFF"/>
              </a:solidFill>
              <a:latin typeface="Canva Sans"/>
            </a:endParaRPr>
          </a:p>
          <a:p>
            <a:pPr marL="690265" lvl="1" indent="-345133" algn="l">
              <a:lnSpc>
                <a:spcPts val="4476"/>
              </a:lnSpc>
              <a:buFont typeface="Arial"/>
              <a:buChar char="•"/>
            </a:pPr>
            <a:r>
              <a:rPr lang="en-US" sz="3197">
                <a:solidFill>
                  <a:srgbClr val="FFFFFF"/>
                </a:solidFill>
                <a:latin typeface="Canva Sans"/>
              </a:rPr>
              <a:t>Resize images to (640 x 640) for uniformity.</a:t>
            </a:r>
          </a:p>
          <a:p>
            <a:pPr algn="l">
              <a:lnSpc>
                <a:spcPts val="4476"/>
              </a:lnSpc>
            </a:pPr>
            <a:endParaRPr lang="en-US" sz="3197">
              <a:solidFill>
                <a:srgbClr val="FFFFFF"/>
              </a:solidFill>
              <a:latin typeface="Canva Sans"/>
            </a:endParaRPr>
          </a:p>
          <a:p>
            <a:pPr marL="690265" lvl="1" indent="-345133" algn="l">
              <a:lnSpc>
                <a:spcPts val="4476"/>
              </a:lnSpc>
              <a:buFont typeface="Arial"/>
              <a:buChar char="•"/>
            </a:pPr>
            <a:r>
              <a:rPr lang="en-US" sz="3197">
                <a:solidFill>
                  <a:srgbClr val="FFFFFF"/>
                </a:solidFill>
                <a:latin typeface="Canva Sans"/>
              </a:rPr>
              <a:t>Label images both automatically and manually to achieve high resolution.</a:t>
            </a:r>
          </a:p>
          <a:p>
            <a:pPr algn="l">
              <a:lnSpc>
                <a:spcPts val="4476"/>
              </a:lnSpc>
            </a:pPr>
            <a:endParaRPr lang="en-US" sz="3197">
              <a:solidFill>
                <a:srgbClr val="FFFFFF"/>
              </a:solidFill>
              <a:latin typeface="Canva Sans"/>
            </a:endParaRPr>
          </a:p>
          <a:p>
            <a:pPr marL="690265" lvl="1" indent="-345133" algn="l">
              <a:lnSpc>
                <a:spcPts val="4476"/>
              </a:lnSpc>
              <a:buFont typeface="Arial"/>
              <a:buChar char="•"/>
            </a:pPr>
            <a:r>
              <a:rPr lang="en-US" sz="3197">
                <a:solidFill>
                  <a:srgbClr val="FFFFFF"/>
                </a:solidFill>
                <a:latin typeface="Canva Sans"/>
              </a:rPr>
              <a:t>Include bounding boxes for objects.</a:t>
            </a:r>
          </a:p>
          <a:p>
            <a:pPr algn="l">
              <a:lnSpc>
                <a:spcPts val="4476"/>
              </a:lnSpc>
            </a:pPr>
            <a:endParaRPr lang="en-US" sz="3197">
              <a:solidFill>
                <a:srgbClr val="FFFFFF"/>
              </a:solidFill>
              <a:latin typeface="Canva Sans"/>
            </a:endParaRPr>
          </a:p>
          <a:p>
            <a:pPr marL="690265" lvl="1" indent="-345133" algn="l">
              <a:lnSpc>
                <a:spcPts val="4476"/>
              </a:lnSpc>
              <a:buFont typeface="Arial"/>
              <a:buChar char="•"/>
            </a:pPr>
            <a:r>
              <a:rPr lang="en-US" sz="3197">
                <a:solidFill>
                  <a:srgbClr val="FFFFFF"/>
                </a:solidFill>
                <a:latin typeface="Canva Sans"/>
              </a:rPr>
              <a:t>Adjust the format to be compatible with YOLOv8.</a:t>
            </a:r>
          </a:p>
        </p:txBody>
      </p:sp>
      <p:grpSp>
        <p:nvGrpSpPr>
          <p:cNvPr id="9" name="Group 9"/>
          <p:cNvGrpSpPr/>
          <p:nvPr/>
        </p:nvGrpSpPr>
        <p:grpSpPr>
          <a:xfrm>
            <a:off x="625234" y="360169"/>
            <a:ext cx="1418663" cy="1337062"/>
            <a:chOff x="0" y="0"/>
            <a:chExt cx="1891550" cy="1782749"/>
          </a:xfrm>
        </p:grpSpPr>
        <p:sp>
          <p:nvSpPr>
            <p:cNvPr id="10" name="Freeform 10"/>
            <p:cNvSpPr/>
            <p:nvPr/>
          </p:nvSpPr>
          <p:spPr>
            <a:xfrm>
              <a:off x="0" y="0"/>
              <a:ext cx="1891550" cy="1782749"/>
            </a:xfrm>
            <a:custGeom>
              <a:avLst/>
              <a:gdLst/>
              <a:ahLst/>
              <a:cxnLst/>
              <a:rect l="l" t="t" r="r" b="b"/>
              <a:pathLst>
                <a:path w="1891550" h="1782749">
                  <a:moveTo>
                    <a:pt x="0" y="0"/>
                  </a:moveTo>
                  <a:lnTo>
                    <a:pt x="1891550" y="0"/>
                  </a:lnTo>
                  <a:lnTo>
                    <a:pt x="1891550" y="1782749"/>
                  </a:lnTo>
                  <a:lnTo>
                    <a:pt x="0" y="1782749"/>
                  </a:lnTo>
                  <a:lnTo>
                    <a:pt x="0" y="0"/>
                  </a:lnTo>
                  <a:close/>
                </a:path>
              </a:pathLst>
            </a:custGeom>
            <a:blipFill>
              <a:blip r:embed="rId7">
                <a:extLst>
                  <a:ext uri="{96DAC541-7B7A-43D3-8B79-37D633B846F1}">
                    <asvg:svgBlip xmlns:asvg="http://schemas.microsoft.com/office/drawing/2016/SVG/main" r:embed="rId8"/>
                  </a:ext>
                </a:extLst>
              </a:blip>
              <a:stretch>
                <a:fillRect l="-8905" r="-8905"/>
              </a:stretch>
            </a:blipFill>
          </p:spPr>
          <p:txBody>
            <a:bodyPr/>
            <a:lstStyle/>
            <a:p>
              <a:endParaRPr lang="en-US"/>
            </a:p>
          </p:txBody>
        </p:sp>
        <p:sp>
          <p:nvSpPr>
            <p:cNvPr id="11" name="TextBox 11"/>
            <p:cNvSpPr txBox="1"/>
            <p:nvPr/>
          </p:nvSpPr>
          <p:spPr>
            <a:xfrm>
              <a:off x="190134" y="189273"/>
              <a:ext cx="1511283" cy="1390650"/>
            </a:xfrm>
            <a:prstGeom prst="rect">
              <a:avLst/>
            </a:prstGeom>
          </p:spPr>
          <p:txBody>
            <a:bodyPr lIns="0" tIns="0" rIns="0" bIns="0" rtlCol="0" anchor="t">
              <a:spAutoFit/>
            </a:bodyPr>
            <a:lstStyle/>
            <a:p>
              <a:pPr algn="ctr">
                <a:lnSpc>
                  <a:spcPts val="8399"/>
                </a:lnSpc>
              </a:pPr>
              <a:r>
                <a:rPr lang="en-US" sz="5999" spc="395">
                  <a:solidFill>
                    <a:srgbClr val="DFD3BE"/>
                  </a:solidFill>
                  <a:latin typeface="Childos Arabic"/>
                </a:rPr>
                <a:t>6.2</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sp>
        <p:nvSpPr>
          <p:cNvPr id="6" name="TextBox 6"/>
          <p:cNvSpPr txBox="1"/>
          <p:nvPr/>
        </p:nvSpPr>
        <p:spPr>
          <a:xfrm>
            <a:off x="1953761" y="501873"/>
            <a:ext cx="14843289" cy="1177893"/>
          </a:xfrm>
          <a:prstGeom prst="rect">
            <a:avLst/>
          </a:prstGeom>
        </p:spPr>
        <p:txBody>
          <a:bodyPr lIns="0" tIns="0" rIns="0" bIns="0" rtlCol="0" anchor="t">
            <a:spAutoFit/>
          </a:bodyPr>
          <a:lstStyle/>
          <a:p>
            <a:pPr algn="l">
              <a:lnSpc>
                <a:spcPts val="9626"/>
              </a:lnSpc>
              <a:spcBef>
                <a:spcPct val="0"/>
              </a:spcBef>
            </a:pPr>
            <a:r>
              <a:rPr lang="en-US" sz="6876">
                <a:solidFill>
                  <a:srgbClr val="FFFFFF"/>
                </a:solidFill>
                <a:latin typeface="Canva Sans"/>
              </a:rPr>
              <a:t>Algorithms and Techniques Cont.</a:t>
            </a:r>
          </a:p>
        </p:txBody>
      </p:sp>
      <p:sp>
        <p:nvSpPr>
          <p:cNvPr id="7" name="TextBox 7"/>
          <p:cNvSpPr txBox="1"/>
          <p:nvPr/>
        </p:nvSpPr>
        <p:spPr>
          <a:xfrm>
            <a:off x="1028700" y="2598102"/>
            <a:ext cx="16693411" cy="2223770"/>
          </a:xfrm>
          <a:prstGeom prst="rect">
            <a:avLst/>
          </a:prstGeom>
        </p:spPr>
        <p:txBody>
          <a:bodyPr lIns="0" tIns="0" rIns="0" bIns="0" rtlCol="0" anchor="t">
            <a:spAutoFit/>
          </a:bodyPr>
          <a:lstStyle/>
          <a:p>
            <a:pPr algn="l">
              <a:lnSpc>
                <a:spcPts val="4479"/>
              </a:lnSpc>
              <a:spcBef>
                <a:spcPct val="0"/>
              </a:spcBef>
            </a:pPr>
            <a:r>
              <a:rPr lang="en-US" sz="3199">
                <a:solidFill>
                  <a:srgbClr val="FFFFFF"/>
                </a:solidFill>
                <a:latin typeface="Canva Sans"/>
              </a:rPr>
              <a:t>We have employed various deep learning detection models like Faste R-CNN, SSD, MobileNet, EfficientNet, and YOLOv8. However, the accuracy and effectiveness of each model for object detection were not satisfactory. Consequently, we have opted to use YOLOv8 due to its superior accuracy and advantages.</a:t>
            </a:r>
          </a:p>
        </p:txBody>
      </p:sp>
      <p:grpSp>
        <p:nvGrpSpPr>
          <p:cNvPr id="8" name="Group 8"/>
          <p:cNvGrpSpPr/>
          <p:nvPr/>
        </p:nvGrpSpPr>
        <p:grpSpPr>
          <a:xfrm>
            <a:off x="319369" y="488964"/>
            <a:ext cx="1418663" cy="1337062"/>
            <a:chOff x="0" y="0"/>
            <a:chExt cx="1891550" cy="1782749"/>
          </a:xfrm>
        </p:grpSpPr>
        <p:sp>
          <p:nvSpPr>
            <p:cNvPr id="9" name="Freeform 9"/>
            <p:cNvSpPr/>
            <p:nvPr/>
          </p:nvSpPr>
          <p:spPr>
            <a:xfrm>
              <a:off x="0" y="0"/>
              <a:ext cx="1891550" cy="1782749"/>
            </a:xfrm>
            <a:custGeom>
              <a:avLst/>
              <a:gdLst/>
              <a:ahLst/>
              <a:cxnLst/>
              <a:rect l="l" t="t" r="r" b="b"/>
              <a:pathLst>
                <a:path w="1891550" h="1782749">
                  <a:moveTo>
                    <a:pt x="0" y="0"/>
                  </a:moveTo>
                  <a:lnTo>
                    <a:pt x="1891550" y="0"/>
                  </a:lnTo>
                  <a:lnTo>
                    <a:pt x="1891550" y="1782749"/>
                  </a:lnTo>
                  <a:lnTo>
                    <a:pt x="0" y="1782749"/>
                  </a:lnTo>
                  <a:lnTo>
                    <a:pt x="0" y="0"/>
                  </a:lnTo>
                  <a:close/>
                </a:path>
              </a:pathLst>
            </a:custGeom>
            <a:blipFill>
              <a:blip r:embed="rId5">
                <a:extLst>
                  <a:ext uri="{96DAC541-7B7A-43D3-8B79-37D633B846F1}">
                    <asvg:svgBlip xmlns:asvg="http://schemas.microsoft.com/office/drawing/2016/SVG/main" r:embed="rId6"/>
                  </a:ext>
                </a:extLst>
              </a:blip>
              <a:stretch>
                <a:fillRect l="-8905" r="-8905"/>
              </a:stretch>
            </a:blipFill>
          </p:spPr>
          <p:txBody>
            <a:bodyPr/>
            <a:lstStyle/>
            <a:p>
              <a:endParaRPr lang="en-US"/>
            </a:p>
          </p:txBody>
        </p:sp>
        <p:sp>
          <p:nvSpPr>
            <p:cNvPr id="10" name="TextBox 10"/>
            <p:cNvSpPr txBox="1"/>
            <p:nvPr/>
          </p:nvSpPr>
          <p:spPr>
            <a:xfrm>
              <a:off x="190134" y="189273"/>
              <a:ext cx="1511283" cy="1390650"/>
            </a:xfrm>
            <a:prstGeom prst="rect">
              <a:avLst/>
            </a:prstGeom>
          </p:spPr>
          <p:txBody>
            <a:bodyPr lIns="0" tIns="0" rIns="0" bIns="0" rtlCol="0" anchor="t">
              <a:spAutoFit/>
            </a:bodyPr>
            <a:lstStyle/>
            <a:p>
              <a:pPr algn="ctr">
                <a:lnSpc>
                  <a:spcPts val="8399"/>
                </a:lnSpc>
              </a:pPr>
              <a:r>
                <a:rPr lang="en-US" sz="5999" spc="395">
                  <a:solidFill>
                    <a:srgbClr val="DFD3BE"/>
                  </a:solidFill>
                  <a:latin typeface="Childos Arabic"/>
                </a:rPr>
                <a:t>6.2</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sp>
        <p:nvSpPr>
          <p:cNvPr id="6" name="TextBox 6"/>
          <p:cNvSpPr txBox="1"/>
          <p:nvPr/>
        </p:nvSpPr>
        <p:spPr>
          <a:xfrm>
            <a:off x="1953761" y="501873"/>
            <a:ext cx="14843289" cy="1177893"/>
          </a:xfrm>
          <a:prstGeom prst="rect">
            <a:avLst/>
          </a:prstGeom>
        </p:spPr>
        <p:txBody>
          <a:bodyPr lIns="0" tIns="0" rIns="0" bIns="0" rtlCol="0" anchor="t">
            <a:spAutoFit/>
          </a:bodyPr>
          <a:lstStyle/>
          <a:p>
            <a:pPr algn="l">
              <a:lnSpc>
                <a:spcPts val="9626"/>
              </a:lnSpc>
              <a:spcBef>
                <a:spcPct val="0"/>
              </a:spcBef>
            </a:pPr>
            <a:r>
              <a:rPr lang="en-US" sz="6876">
                <a:solidFill>
                  <a:srgbClr val="FFFFFF"/>
                </a:solidFill>
                <a:latin typeface="Canva Sans"/>
              </a:rPr>
              <a:t>Algorithms and Techniques Cont.</a:t>
            </a:r>
          </a:p>
        </p:txBody>
      </p:sp>
      <p:sp>
        <p:nvSpPr>
          <p:cNvPr id="7" name="TextBox 7"/>
          <p:cNvSpPr txBox="1"/>
          <p:nvPr/>
        </p:nvSpPr>
        <p:spPr>
          <a:xfrm>
            <a:off x="1028700" y="2598102"/>
            <a:ext cx="16693411" cy="5033645"/>
          </a:xfrm>
          <a:prstGeom prst="rect">
            <a:avLst/>
          </a:prstGeom>
        </p:spPr>
        <p:txBody>
          <a:bodyPr lIns="0" tIns="0" rIns="0" bIns="0" rtlCol="0" anchor="t">
            <a:spAutoFit/>
          </a:bodyPr>
          <a:lstStyle/>
          <a:p>
            <a:pPr marL="0" lvl="0" indent="0" algn="l">
              <a:lnSpc>
                <a:spcPts val="4479"/>
              </a:lnSpc>
            </a:pPr>
            <a:r>
              <a:rPr lang="en-US" sz="3199">
                <a:solidFill>
                  <a:srgbClr val="FFFFFF"/>
                </a:solidFill>
                <a:latin typeface="Canva Sans"/>
              </a:rPr>
              <a:t>YOLO, short for You Only Look Once, is a widely-used object detection algorithm in the field of computer vision. It is renowned for its quick and effective object identification in both images and videos.</a:t>
            </a:r>
          </a:p>
          <a:p>
            <a:pPr marL="0" lvl="0" indent="0" algn="l">
              <a:lnSpc>
                <a:spcPts val="4479"/>
              </a:lnSpc>
            </a:pPr>
            <a:endParaRPr lang="en-US" sz="3199">
              <a:solidFill>
                <a:srgbClr val="FFFFFF"/>
              </a:solidFill>
              <a:latin typeface="Canva Sans"/>
            </a:endParaRPr>
          </a:p>
          <a:p>
            <a:pPr marL="0" lvl="0" indent="0" algn="l">
              <a:lnSpc>
                <a:spcPts val="4479"/>
              </a:lnSpc>
            </a:pPr>
            <a:r>
              <a:rPr lang="en-US" sz="3199">
                <a:solidFill>
                  <a:srgbClr val="FFFFFF"/>
                </a:solidFill>
                <a:latin typeface="Canva Sans"/>
              </a:rPr>
              <a:t>In contrast to traditional algorithms that necessitate multiple scans of an image, YOLO examines the entire image in a single pass through a convolutional neural network (CNN). This unique approach enables YOLO to perform real-time object detection, making it ideal for applications that demand rapid processing.</a:t>
            </a:r>
          </a:p>
          <a:p>
            <a:pPr algn="l">
              <a:lnSpc>
                <a:spcPts val="4479"/>
              </a:lnSpc>
              <a:spcBef>
                <a:spcPct val="0"/>
              </a:spcBef>
            </a:pPr>
            <a:endParaRPr lang="en-US" sz="3199">
              <a:solidFill>
                <a:srgbClr val="FFFFFF"/>
              </a:solidFill>
              <a:latin typeface="Canva Sans"/>
            </a:endParaRPr>
          </a:p>
        </p:txBody>
      </p:sp>
      <p:grpSp>
        <p:nvGrpSpPr>
          <p:cNvPr id="8" name="Group 8"/>
          <p:cNvGrpSpPr/>
          <p:nvPr/>
        </p:nvGrpSpPr>
        <p:grpSpPr>
          <a:xfrm>
            <a:off x="319369" y="488964"/>
            <a:ext cx="1418663" cy="1337062"/>
            <a:chOff x="0" y="0"/>
            <a:chExt cx="1891550" cy="1782749"/>
          </a:xfrm>
        </p:grpSpPr>
        <p:sp>
          <p:nvSpPr>
            <p:cNvPr id="9" name="Freeform 9"/>
            <p:cNvSpPr/>
            <p:nvPr/>
          </p:nvSpPr>
          <p:spPr>
            <a:xfrm>
              <a:off x="0" y="0"/>
              <a:ext cx="1891550" cy="1782749"/>
            </a:xfrm>
            <a:custGeom>
              <a:avLst/>
              <a:gdLst/>
              <a:ahLst/>
              <a:cxnLst/>
              <a:rect l="l" t="t" r="r" b="b"/>
              <a:pathLst>
                <a:path w="1891550" h="1782749">
                  <a:moveTo>
                    <a:pt x="0" y="0"/>
                  </a:moveTo>
                  <a:lnTo>
                    <a:pt x="1891550" y="0"/>
                  </a:lnTo>
                  <a:lnTo>
                    <a:pt x="1891550" y="1782749"/>
                  </a:lnTo>
                  <a:lnTo>
                    <a:pt x="0" y="1782749"/>
                  </a:lnTo>
                  <a:lnTo>
                    <a:pt x="0" y="0"/>
                  </a:lnTo>
                  <a:close/>
                </a:path>
              </a:pathLst>
            </a:custGeom>
            <a:blipFill>
              <a:blip r:embed="rId5">
                <a:extLst>
                  <a:ext uri="{96DAC541-7B7A-43D3-8B79-37D633B846F1}">
                    <asvg:svgBlip xmlns:asvg="http://schemas.microsoft.com/office/drawing/2016/SVG/main" r:embed="rId6"/>
                  </a:ext>
                </a:extLst>
              </a:blip>
              <a:stretch>
                <a:fillRect l="-8905" r="-8905"/>
              </a:stretch>
            </a:blipFill>
          </p:spPr>
          <p:txBody>
            <a:bodyPr/>
            <a:lstStyle/>
            <a:p>
              <a:endParaRPr lang="en-US"/>
            </a:p>
          </p:txBody>
        </p:sp>
        <p:sp>
          <p:nvSpPr>
            <p:cNvPr id="10" name="TextBox 10"/>
            <p:cNvSpPr txBox="1"/>
            <p:nvPr/>
          </p:nvSpPr>
          <p:spPr>
            <a:xfrm>
              <a:off x="190134" y="189273"/>
              <a:ext cx="1511283" cy="1390650"/>
            </a:xfrm>
            <a:prstGeom prst="rect">
              <a:avLst/>
            </a:prstGeom>
          </p:spPr>
          <p:txBody>
            <a:bodyPr lIns="0" tIns="0" rIns="0" bIns="0" rtlCol="0" anchor="t">
              <a:spAutoFit/>
            </a:bodyPr>
            <a:lstStyle/>
            <a:p>
              <a:pPr algn="ctr">
                <a:lnSpc>
                  <a:spcPts val="8399"/>
                </a:lnSpc>
              </a:pPr>
              <a:r>
                <a:rPr lang="en-US" sz="5999" spc="395">
                  <a:solidFill>
                    <a:srgbClr val="DFD3BE"/>
                  </a:solidFill>
                  <a:latin typeface="Childos Arabic"/>
                </a:rPr>
                <a:t>6.2</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sp>
        <p:nvSpPr>
          <p:cNvPr id="6" name="TextBox 6"/>
          <p:cNvSpPr txBox="1"/>
          <p:nvPr/>
        </p:nvSpPr>
        <p:spPr>
          <a:xfrm>
            <a:off x="2243515" y="501873"/>
            <a:ext cx="14843289" cy="1177893"/>
          </a:xfrm>
          <a:prstGeom prst="rect">
            <a:avLst/>
          </a:prstGeom>
        </p:spPr>
        <p:txBody>
          <a:bodyPr lIns="0" tIns="0" rIns="0" bIns="0" rtlCol="0" anchor="t">
            <a:spAutoFit/>
          </a:bodyPr>
          <a:lstStyle/>
          <a:p>
            <a:pPr algn="l">
              <a:lnSpc>
                <a:spcPts val="9626"/>
              </a:lnSpc>
              <a:spcBef>
                <a:spcPct val="0"/>
              </a:spcBef>
            </a:pPr>
            <a:r>
              <a:rPr lang="en-US" sz="6876">
                <a:solidFill>
                  <a:srgbClr val="FFFFFF"/>
                </a:solidFill>
                <a:latin typeface="Canva Sans"/>
              </a:rPr>
              <a:t>Algorithms and Techniques Cont.</a:t>
            </a:r>
          </a:p>
        </p:txBody>
      </p:sp>
      <p:grpSp>
        <p:nvGrpSpPr>
          <p:cNvPr id="7" name="Group 7"/>
          <p:cNvGrpSpPr/>
          <p:nvPr/>
        </p:nvGrpSpPr>
        <p:grpSpPr>
          <a:xfrm>
            <a:off x="12552106" y="772914"/>
            <a:ext cx="280091" cy="280091"/>
            <a:chOff x="0" y="0"/>
            <a:chExt cx="373455" cy="373455"/>
          </a:xfrm>
        </p:grpSpPr>
        <p:sp>
          <p:nvSpPr>
            <p:cNvPr id="8" name="Freeform 8"/>
            <p:cNvSpPr/>
            <p:nvPr/>
          </p:nvSpPr>
          <p:spPr>
            <a:xfrm rot="1583709">
              <a:off x="47411" y="47411"/>
              <a:ext cx="278634" cy="278634"/>
            </a:xfrm>
            <a:custGeom>
              <a:avLst/>
              <a:gdLst/>
              <a:ahLst/>
              <a:cxnLst/>
              <a:rect l="l" t="t" r="r" b="b"/>
              <a:pathLst>
                <a:path w="278634" h="278634">
                  <a:moveTo>
                    <a:pt x="0" y="0"/>
                  </a:moveTo>
                  <a:lnTo>
                    <a:pt x="278633" y="0"/>
                  </a:lnTo>
                  <a:lnTo>
                    <a:pt x="278633" y="278633"/>
                  </a:lnTo>
                  <a:lnTo>
                    <a:pt x="0" y="2786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rot="1583709">
              <a:off x="113732" y="113732"/>
              <a:ext cx="145991" cy="14599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1" name="TextBox 11"/>
              <p:cNvSpPr txBox="1"/>
              <p:nvPr/>
            </p:nvSpPr>
            <p:spPr>
              <a:xfrm>
                <a:off x="76200" y="9525"/>
                <a:ext cx="660400" cy="727075"/>
              </a:xfrm>
              <a:prstGeom prst="rect">
                <a:avLst/>
              </a:prstGeom>
            </p:spPr>
            <p:txBody>
              <a:bodyPr lIns="46236" tIns="46236" rIns="46236" bIns="46236" rtlCol="0" anchor="ctr"/>
              <a:lstStyle/>
              <a:p>
                <a:pPr algn="ctr">
                  <a:lnSpc>
                    <a:spcPts val="3499"/>
                  </a:lnSpc>
                </a:pPr>
                <a:endParaRPr/>
              </a:p>
            </p:txBody>
          </p:sp>
        </p:grpSp>
      </p:grpSp>
      <p:sp>
        <p:nvSpPr>
          <p:cNvPr id="12" name="TextBox 12"/>
          <p:cNvSpPr txBox="1"/>
          <p:nvPr/>
        </p:nvSpPr>
        <p:spPr>
          <a:xfrm>
            <a:off x="1028700" y="2146809"/>
            <a:ext cx="16058104" cy="4471670"/>
          </a:xfrm>
          <a:prstGeom prst="rect">
            <a:avLst/>
          </a:prstGeom>
        </p:spPr>
        <p:txBody>
          <a:bodyPr lIns="0" tIns="0" rIns="0" bIns="0" rtlCol="0" anchor="t">
            <a:spAutoFit/>
          </a:bodyPr>
          <a:lstStyle/>
          <a:p>
            <a:pPr marL="0" lvl="0" indent="0" algn="l">
              <a:lnSpc>
                <a:spcPts val="4479"/>
              </a:lnSpc>
            </a:pPr>
            <a:r>
              <a:rPr lang="en-US" sz="3199">
                <a:solidFill>
                  <a:srgbClr val="FFFFFF"/>
                </a:solidFill>
                <a:latin typeface="Canva Sans"/>
              </a:rPr>
              <a:t>We have applied a pre-trained YOLOv8 model on ImageNet, enabling us to engage in transfer learning with this well-established model. Through transfer learning, we can notably decrease the time and computational resources needed compared to training a model from the beginning.</a:t>
            </a:r>
          </a:p>
          <a:p>
            <a:pPr marL="0" lvl="0" indent="0" algn="l">
              <a:lnSpc>
                <a:spcPts val="4479"/>
              </a:lnSpc>
            </a:pPr>
            <a:endParaRPr lang="en-US" sz="3199">
              <a:solidFill>
                <a:srgbClr val="FFFFFF"/>
              </a:solidFill>
              <a:latin typeface="Canva Sans"/>
            </a:endParaRPr>
          </a:p>
          <a:p>
            <a:pPr algn="l">
              <a:lnSpc>
                <a:spcPts val="4479"/>
              </a:lnSpc>
              <a:spcBef>
                <a:spcPct val="0"/>
              </a:spcBef>
            </a:pPr>
            <a:r>
              <a:rPr lang="en-US" sz="3199">
                <a:solidFill>
                  <a:srgbClr val="FFFFFF"/>
                </a:solidFill>
                <a:latin typeface="Canva Sans"/>
              </a:rPr>
              <a:t>Following model training and testing, we have created an application using Java and integrated the model as TFlite, ensuring it is lightweight and compatible with Android Studio.</a:t>
            </a:r>
          </a:p>
        </p:txBody>
      </p:sp>
      <p:grpSp>
        <p:nvGrpSpPr>
          <p:cNvPr id="13" name="Group 13"/>
          <p:cNvGrpSpPr/>
          <p:nvPr/>
        </p:nvGrpSpPr>
        <p:grpSpPr>
          <a:xfrm>
            <a:off x="502646" y="488964"/>
            <a:ext cx="1418663" cy="1337062"/>
            <a:chOff x="0" y="0"/>
            <a:chExt cx="1891550" cy="1782749"/>
          </a:xfrm>
        </p:grpSpPr>
        <p:sp>
          <p:nvSpPr>
            <p:cNvPr id="14" name="Freeform 14"/>
            <p:cNvSpPr/>
            <p:nvPr/>
          </p:nvSpPr>
          <p:spPr>
            <a:xfrm>
              <a:off x="0" y="0"/>
              <a:ext cx="1891550" cy="1782749"/>
            </a:xfrm>
            <a:custGeom>
              <a:avLst/>
              <a:gdLst/>
              <a:ahLst/>
              <a:cxnLst/>
              <a:rect l="l" t="t" r="r" b="b"/>
              <a:pathLst>
                <a:path w="1891550" h="1782749">
                  <a:moveTo>
                    <a:pt x="0" y="0"/>
                  </a:moveTo>
                  <a:lnTo>
                    <a:pt x="1891550" y="0"/>
                  </a:lnTo>
                  <a:lnTo>
                    <a:pt x="1891550" y="1782749"/>
                  </a:lnTo>
                  <a:lnTo>
                    <a:pt x="0" y="1782749"/>
                  </a:lnTo>
                  <a:lnTo>
                    <a:pt x="0" y="0"/>
                  </a:lnTo>
                  <a:close/>
                </a:path>
              </a:pathLst>
            </a:custGeom>
            <a:blipFill>
              <a:blip r:embed="rId7">
                <a:extLst>
                  <a:ext uri="{96DAC541-7B7A-43D3-8B79-37D633B846F1}">
                    <asvg:svgBlip xmlns:asvg="http://schemas.microsoft.com/office/drawing/2016/SVG/main" r:embed="rId8"/>
                  </a:ext>
                </a:extLst>
              </a:blip>
              <a:stretch>
                <a:fillRect l="-8905" r="-8905"/>
              </a:stretch>
            </a:blipFill>
          </p:spPr>
          <p:txBody>
            <a:bodyPr/>
            <a:lstStyle/>
            <a:p>
              <a:endParaRPr lang="en-US"/>
            </a:p>
          </p:txBody>
        </p:sp>
        <p:sp>
          <p:nvSpPr>
            <p:cNvPr id="15" name="TextBox 15"/>
            <p:cNvSpPr txBox="1"/>
            <p:nvPr/>
          </p:nvSpPr>
          <p:spPr>
            <a:xfrm>
              <a:off x="190134" y="189273"/>
              <a:ext cx="1511283" cy="1390650"/>
            </a:xfrm>
            <a:prstGeom prst="rect">
              <a:avLst/>
            </a:prstGeom>
          </p:spPr>
          <p:txBody>
            <a:bodyPr lIns="0" tIns="0" rIns="0" bIns="0" rtlCol="0" anchor="t">
              <a:spAutoFit/>
            </a:bodyPr>
            <a:lstStyle/>
            <a:p>
              <a:pPr algn="ctr">
                <a:lnSpc>
                  <a:spcPts val="8399"/>
                </a:lnSpc>
              </a:pPr>
              <a:r>
                <a:rPr lang="en-US" sz="5999" spc="395">
                  <a:solidFill>
                    <a:srgbClr val="DFD3BE"/>
                  </a:solidFill>
                  <a:latin typeface="Childos Arabic"/>
                </a:rPr>
                <a:t>6.2</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grpSp>
        <p:nvGrpSpPr>
          <p:cNvPr id="6" name="Group 6"/>
          <p:cNvGrpSpPr/>
          <p:nvPr/>
        </p:nvGrpSpPr>
        <p:grpSpPr>
          <a:xfrm rot="1418514">
            <a:off x="16826542" y="1863301"/>
            <a:ext cx="96589" cy="96589"/>
            <a:chOff x="0" y="0"/>
            <a:chExt cx="128785" cy="128785"/>
          </a:xfrm>
        </p:grpSpPr>
        <p:sp>
          <p:nvSpPr>
            <p:cNvPr id="7" name="Freeform 7"/>
            <p:cNvSpPr/>
            <p:nvPr/>
          </p:nvSpPr>
          <p:spPr>
            <a:xfrm>
              <a:off x="0" y="0"/>
              <a:ext cx="128785" cy="128785"/>
            </a:xfrm>
            <a:custGeom>
              <a:avLst/>
              <a:gdLst/>
              <a:ahLst/>
              <a:cxnLst/>
              <a:rect l="l" t="t" r="r" b="b"/>
              <a:pathLst>
                <a:path w="128785" h="128785">
                  <a:moveTo>
                    <a:pt x="0" y="0"/>
                  </a:moveTo>
                  <a:lnTo>
                    <a:pt x="128785" y="0"/>
                  </a:lnTo>
                  <a:lnTo>
                    <a:pt x="128785" y="128785"/>
                  </a:lnTo>
                  <a:lnTo>
                    <a:pt x="0" y="128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30654" y="30654"/>
              <a:ext cx="67477" cy="674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sp>
        <p:nvSpPr>
          <p:cNvPr id="11" name="TextBox 11"/>
          <p:cNvSpPr txBox="1"/>
          <p:nvPr/>
        </p:nvSpPr>
        <p:spPr>
          <a:xfrm>
            <a:off x="4600809" y="3511105"/>
            <a:ext cx="8105361" cy="4181478"/>
          </a:xfrm>
          <a:prstGeom prst="rect">
            <a:avLst/>
          </a:prstGeom>
        </p:spPr>
        <p:txBody>
          <a:bodyPr lIns="0" tIns="0" rIns="0" bIns="0" rtlCol="0" anchor="t">
            <a:spAutoFit/>
          </a:bodyPr>
          <a:lstStyle/>
          <a:p>
            <a:pPr algn="l">
              <a:lnSpc>
                <a:spcPts val="8399"/>
              </a:lnSpc>
              <a:spcBef>
                <a:spcPct val="0"/>
              </a:spcBef>
            </a:pPr>
            <a:r>
              <a:rPr lang="en-US" sz="5999">
                <a:solidFill>
                  <a:srgbClr val="FFFFFF"/>
                </a:solidFill>
                <a:latin typeface="Canva Sans Bold"/>
              </a:rPr>
              <a:t>Under Supervision </a:t>
            </a:r>
          </a:p>
          <a:p>
            <a:pPr algn="l">
              <a:lnSpc>
                <a:spcPts val="8399"/>
              </a:lnSpc>
              <a:spcBef>
                <a:spcPct val="0"/>
              </a:spcBef>
            </a:pPr>
            <a:endParaRPr lang="en-US" sz="5999">
              <a:solidFill>
                <a:srgbClr val="FFFFFF"/>
              </a:solidFill>
              <a:latin typeface="Canva Sans Bold"/>
            </a:endParaRPr>
          </a:p>
          <a:p>
            <a:pPr algn="l">
              <a:lnSpc>
                <a:spcPts val="8399"/>
              </a:lnSpc>
              <a:spcBef>
                <a:spcPct val="0"/>
              </a:spcBef>
            </a:pPr>
            <a:r>
              <a:rPr lang="en-US" sz="5999">
                <a:solidFill>
                  <a:srgbClr val="FFFFFF"/>
                </a:solidFill>
                <a:latin typeface="Canva Sans Bold"/>
              </a:rPr>
              <a:t>Prof. Eman Shaaban</a:t>
            </a:r>
          </a:p>
          <a:p>
            <a:pPr algn="l">
              <a:lnSpc>
                <a:spcPts val="8399"/>
              </a:lnSpc>
              <a:spcBef>
                <a:spcPct val="0"/>
              </a:spcBef>
            </a:pPr>
            <a:r>
              <a:rPr lang="en-US" sz="5999">
                <a:solidFill>
                  <a:srgbClr val="FFFFFF"/>
                </a:solidFill>
                <a:latin typeface="Canva Sans Bold"/>
              </a:rPr>
              <a:t>TA. Roqaia Safwat</a:t>
            </a:r>
          </a:p>
        </p:txBody>
      </p:sp>
      <p:sp>
        <p:nvSpPr>
          <p:cNvPr id="12" name="Freeform 12"/>
          <p:cNvSpPr/>
          <p:nvPr/>
        </p:nvSpPr>
        <p:spPr>
          <a:xfrm>
            <a:off x="216723" y="0"/>
            <a:ext cx="1987626" cy="1975203"/>
          </a:xfrm>
          <a:custGeom>
            <a:avLst/>
            <a:gdLst/>
            <a:ahLst/>
            <a:cxnLst/>
            <a:rect l="l" t="t" r="r" b="b"/>
            <a:pathLst>
              <a:path w="1987626" h="1975203">
                <a:moveTo>
                  <a:pt x="0" y="0"/>
                </a:moveTo>
                <a:lnTo>
                  <a:pt x="1987626" y="0"/>
                </a:lnTo>
                <a:lnTo>
                  <a:pt x="1987626" y="1975203"/>
                </a:lnTo>
                <a:lnTo>
                  <a:pt x="0" y="1975203"/>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grpSp>
        <p:nvGrpSpPr>
          <p:cNvPr id="6" name="Group 6"/>
          <p:cNvGrpSpPr/>
          <p:nvPr/>
        </p:nvGrpSpPr>
        <p:grpSpPr>
          <a:xfrm>
            <a:off x="12552106" y="772914"/>
            <a:ext cx="280091" cy="280091"/>
            <a:chOff x="0" y="0"/>
            <a:chExt cx="373455" cy="373455"/>
          </a:xfrm>
        </p:grpSpPr>
        <p:sp>
          <p:nvSpPr>
            <p:cNvPr id="7" name="Freeform 7"/>
            <p:cNvSpPr/>
            <p:nvPr/>
          </p:nvSpPr>
          <p:spPr>
            <a:xfrm rot="1583709">
              <a:off x="47411" y="47411"/>
              <a:ext cx="278634" cy="278634"/>
            </a:xfrm>
            <a:custGeom>
              <a:avLst/>
              <a:gdLst/>
              <a:ahLst/>
              <a:cxnLst/>
              <a:rect l="l" t="t" r="r" b="b"/>
              <a:pathLst>
                <a:path w="278634" h="278634">
                  <a:moveTo>
                    <a:pt x="0" y="0"/>
                  </a:moveTo>
                  <a:lnTo>
                    <a:pt x="278633" y="0"/>
                  </a:lnTo>
                  <a:lnTo>
                    <a:pt x="278633" y="278633"/>
                  </a:lnTo>
                  <a:lnTo>
                    <a:pt x="0" y="2786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rot="1583709">
              <a:off x="113732" y="113732"/>
              <a:ext cx="145991" cy="14599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0" name="TextBox 10"/>
              <p:cNvSpPr txBox="1"/>
              <p:nvPr/>
            </p:nvSpPr>
            <p:spPr>
              <a:xfrm>
                <a:off x="76200" y="9525"/>
                <a:ext cx="660400" cy="727075"/>
              </a:xfrm>
              <a:prstGeom prst="rect">
                <a:avLst/>
              </a:prstGeom>
            </p:spPr>
            <p:txBody>
              <a:bodyPr lIns="46236" tIns="46236" rIns="46236" bIns="46236" rtlCol="0" anchor="ctr"/>
              <a:lstStyle/>
              <a:p>
                <a:pPr algn="ctr">
                  <a:lnSpc>
                    <a:spcPts val="3499"/>
                  </a:lnSpc>
                </a:pPr>
                <a:endParaRPr/>
              </a:p>
            </p:txBody>
          </p:sp>
        </p:grpSp>
      </p:grpSp>
      <p:sp>
        <p:nvSpPr>
          <p:cNvPr id="11" name="TextBox 11"/>
          <p:cNvSpPr txBox="1"/>
          <p:nvPr/>
        </p:nvSpPr>
        <p:spPr>
          <a:xfrm>
            <a:off x="2715695" y="4801006"/>
            <a:ext cx="12466173" cy="2894337"/>
          </a:xfrm>
          <a:prstGeom prst="rect">
            <a:avLst/>
          </a:prstGeom>
        </p:spPr>
        <p:txBody>
          <a:bodyPr lIns="0" tIns="0" rIns="0" bIns="0" rtlCol="0" anchor="t">
            <a:spAutoFit/>
          </a:bodyPr>
          <a:lstStyle/>
          <a:p>
            <a:pPr algn="l">
              <a:lnSpc>
                <a:spcPts val="11619"/>
              </a:lnSpc>
              <a:spcBef>
                <a:spcPct val="0"/>
              </a:spcBef>
            </a:pPr>
            <a:r>
              <a:rPr lang="en-US" sz="8299" dirty="0">
                <a:solidFill>
                  <a:srgbClr val="DFD3BE"/>
                </a:solidFill>
                <a:latin typeface="Sansation"/>
              </a:rPr>
              <a:t>YOLOv8 Model Architecture</a:t>
            </a:r>
          </a:p>
        </p:txBody>
      </p:sp>
      <p:grpSp>
        <p:nvGrpSpPr>
          <p:cNvPr id="12" name="Group 12"/>
          <p:cNvGrpSpPr/>
          <p:nvPr/>
        </p:nvGrpSpPr>
        <p:grpSpPr>
          <a:xfrm>
            <a:off x="1297033" y="3495200"/>
            <a:ext cx="1418663" cy="1134930"/>
            <a:chOff x="0" y="0"/>
            <a:chExt cx="1891550" cy="1513240"/>
          </a:xfrm>
        </p:grpSpPr>
        <p:sp>
          <p:nvSpPr>
            <p:cNvPr id="13" name="Freeform 13"/>
            <p:cNvSpPr/>
            <p:nvPr/>
          </p:nvSpPr>
          <p:spPr>
            <a:xfrm>
              <a:off x="0" y="0"/>
              <a:ext cx="1891550" cy="1513240"/>
            </a:xfrm>
            <a:custGeom>
              <a:avLst/>
              <a:gdLst/>
              <a:ahLst/>
              <a:cxnLst/>
              <a:rect l="l" t="t" r="r" b="b"/>
              <a:pathLst>
                <a:path w="1891550" h="1513240">
                  <a:moveTo>
                    <a:pt x="0" y="0"/>
                  </a:moveTo>
                  <a:lnTo>
                    <a:pt x="1891550" y="0"/>
                  </a:lnTo>
                  <a:lnTo>
                    <a:pt x="1891550" y="1513240"/>
                  </a:lnTo>
                  <a:lnTo>
                    <a:pt x="0" y="15132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TextBox 14"/>
            <p:cNvSpPr txBox="1"/>
            <p:nvPr/>
          </p:nvSpPr>
          <p:spPr>
            <a:xfrm>
              <a:off x="237782" y="254477"/>
              <a:ext cx="1511283" cy="1083041"/>
            </a:xfrm>
            <a:prstGeom prst="rect">
              <a:avLst/>
            </a:prstGeom>
          </p:spPr>
          <p:txBody>
            <a:bodyPr lIns="0" tIns="0" rIns="0" bIns="0" rtlCol="0" anchor="t">
              <a:spAutoFit/>
            </a:bodyPr>
            <a:lstStyle/>
            <a:p>
              <a:pPr algn="ctr">
                <a:lnSpc>
                  <a:spcPts val="6568"/>
                </a:lnSpc>
              </a:pPr>
              <a:r>
                <a:rPr lang="en-US" sz="4691" spc="309" dirty="0">
                  <a:solidFill>
                    <a:srgbClr val="DFD3BE"/>
                  </a:solidFill>
                  <a:latin typeface="Childos Arabic"/>
                </a:rPr>
                <a:t>6.3</a:t>
              </a:r>
            </a:p>
          </p:txBody>
        </p:sp>
      </p:grpSp>
      <p:sp>
        <p:nvSpPr>
          <p:cNvPr id="15" name="Freeform 15"/>
          <p:cNvSpPr/>
          <p:nvPr/>
        </p:nvSpPr>
        <p:spPr>
          <a:xfrm rot="-5400000" flipV="1">
            <a:off x="12111787" y="-4692963"/>
            <a:ext cx="16185854" cy="16376325"/>
          </a:xfrm>
          <a:custGeom>
            <a:avLst/>
            <a:gdLst/>
            <a:ahLst/>
            <a:cxnLst/>
            <a:rect l="l" t="t" r="r" b="b"/>
            <a:pathLst>
              <a:path w="16185854" h="16376325">
                <a:moveTo>
                  <a:pt x="0" y="16376325"/>
                </a:moveTo>
                <a:lnTo>
                  <a:pt x="16185854" y="16376325"/>
                </a:lnTo>
                <a:lnTo>
                  <a:pt x="16185854" y="0"/>
                </a:lnTo>
                <a:lnTo>
                  <a:pt x="0" y="0"/>
                </a:lnTo>
                <a:lnTo>
                  <a:pt x="0" y="16376325"/>
                </a:lnTo>
                <a:close/>
              </a:path>
            </a:pathLst>
          </a:custGeom>
          <a:blipFill>
            <a:blip r:embed="rId9"/>
            <a:stretch>
              <a:fillRect l="-59600" r="-36859"/>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grpSp>
        <p:nvGrpSpPr>
          <p:cNvPr id="6" name="Group 6"/>
          <p:cNvGrpSpPr/>
          <p:nvPr/>
        </p:nvGrpSpPr>
        <p:grpSpPr>
          <a:xfrm>
            <a:off x="12379709" y="-404047"/>
            <a:ext cx="1440666" cy="1561542"/>
            <a:chOff x="0" y="0"/>
            <a:chExt cx="1920888" cy="2082056"/>
          </a:xfrm>
        </p:grpSpPr>
        <p:sp>
          <p:nvSpPr>
            <p:cNvPr id="7" name="Freeform 7"/>
            <p:cNvSpPr/>
            <p:nvPr/>
          </p:nvSpPr>
          <p:spPr>
            <a:xfrm rot="1583709">
              <a:off x="277274" y="1616691"/>
              <a:ext cx="278634" cy="278634"/>
            </a:xfrm>
            <a:custGeom>
              <a:avLst/>
              <a:gdLst/>
              <a:ahLst/>
              <a:cxnLst/>
              <a:rect l="l" t="t" r="r" b="b"/>
              <a:pathLst>
                <a:path w="278634" h="278634">
                  <a:moveTo>
                    <a:pt x="0" y="0"/>
                  </a:moveTo>
                  <a:lnTo>
                    <a:pt x="278634" y="0"/>
                  </a:lnTo>
                  <a:lnTo>
                    <a:pt x="278634" y="278634"/>
                  </a:lnTo>
                  <a:lnTo>
                    <a:pt x="0" y="2786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rot="1583709">
              <a:off x="343596" y="1683013"/>
              <a:ext cx="145991" cy="14599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0" name="TextBox 10"/>
              <p:cNvSpPr txBox="1"/>
              <p:nvPr/>
            </p:nvSpPr>
            <p:spPr>
              <a:xfrm>
                <a:off x="76200" y="9525"/>
                <a:ext cx="660400" cy="727075"/>
              </a:xfrm>
              <a:prstGeom prst="rect">
                <a:avLst/>
              </a:prstGeom>
            </p:spPr>
            <p:txBody>
              <a:bodyPr lIns="46236" tIns="46236" rIns="46236" bIns="46236" rtlCol="0" anchor="ctr"/>
              <a:lstStyle/>
              <a:p>
                <a:pPr algn="ctr">
                  <a:lnSpc>
                    <a:spcPts val="3499"/>
                  </a:lnSpc>
                </a:pPr>
                <a:endParaRPr/>
              </a:p>
            </p:txBody>
          </p:sp>
        </p:grpSp>
        <p:sp>
          <p:nvSpPr>
            <p:cNvPr id="11" name="Freeform 11"/>
            <p:cNvSpPr/>
            <p:nvPr/>
          </p:nvSpPr>
          <p:spPr>
            <a:xfrm rot="2127535" flipH="1">
              <a:off x="414776" y="151590"/>
              <a:ext cx="1091335" cy="1778877"/>
            </a:xfrm>
            <a:custGeom>
              <a:avLst/>
              <a:gdLst/>
              <a:ahLst/>
              <a:cxnLst/>
              <a:rect l="l" t="t" r="r" b="b"/>
              <a:pathLst>
                <a:path w="1091335" h="1778877">
                  <a:moveTo>
                    <a:pt x="1091336" y="0"/>
                  </a:moveTo>
                  <a:lnTo>
                    <a:pt x="0" y="0"/>
                  </a:lnTo>
                  <a:lnTo>
                    <a:pt x="0" y="1778876"/>
                  </a:lnTo>
                  <a:lnTo>
                    <a:pt x="1091336" y="1778876"/>
                  </a:lnTo>
                  <a:lnTo>
                    <a:pt x="109133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sp>
        <p:nvSpPr>
          <p:cNvPr id="12" name="Freeform 12"/>
          <p:cNvSpPr/>
          <p:nvPr/>
        </p:nvSpPr>
        <p:spPr>
          <a:xfrm>
            <a:off x="857656" y="519378"/>
            <a:ext cx="15160942" cy="9248243"/>
          </a:xfrm>
          <a:custGeom>
            <a:avLst/>
            <a:gdLst/>
            <a:ahLst/>
            <a:cxnLst/>
            <a:rect l="l" t="t" r="r" b="b"/>
            <a:pathLst>
              <a:path w="15160942" h="9248243">
                <a:moveTo>
                  <a:pt x="0" y="0"/>
                </a:moveTo>
                <a:lnTo>
                  <a:pt x="15160942" y="0"/>
                </a:lnTo>
                <a:lnTo>
                  <a:pt x="15160942" y="9248244"/>
                </a:lnTo>
                <a:lnTo>
                  <a:pt x="0" y="9248244"/>
                </a:lnTo>
                <a:lnTo>
                  <a:pt x="0" y="0"/>
                </a:lnTo>
                <a:close/>
              </a:path>
            </a:pathLst>
          </a:custGeom>
          <a:blipFill>
            <a:blip r:embed="rId9"/>
            <a:stretch>
              <a:fillRect l="-1459" t="-324" b="-324"/>
            </a:stretch>
          </a:blipFill>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sp>
        <p:nvSpPr>
          <p:cNvPr id="6" name="TextBox 6"/>
          <p:cNvSpPr txBox="1"/>
          <p:nvPr/>
        </p:nvSpPr>
        <p:spPr>
          <a:xfrm>
            <a:off x="1942270" y="547067"/>
            <a:ext cx="14843289" cy="1177893"/>
          </a:xfrm>
          <a:prstGeom prst="rect">
            <a:avLst/>
          </a:prstGeom>
        </p:spPr>
        <p:txBody>
          <a:bodyPr lIns="0" tIns="0" rIns="0" bIns="0" rtlCol="0" anchor="t">
            <a:spAutoFit/>
          </a:bodyPr>
          <a:lstStyle/>
          <a:p>
            <a:pPr algn="l">
              <a:lnSpc>
                <a:spcPts val="9626"/>
              </a:lnSpc>
              <a:spcBef>
                <a:spcPct val="0"/>
              </a:spcBef>
            </a:pPr>
            <a:r>
              <a:rPr lang="en-US" sz="6876">
                <a:solidFill>
                  <a:srgbClr val="FFFFFF"/>
                </a:solidFill>
                <a:latin typeface="Canva Sans"/>
              </a:rPr>
              <a:t>YOLO Model Implementation</a:t>
            </a:r>
          </a:p>
        </p:txBody>
      </p:sp>
      <p:grpSp>
        <p:nvGrpSpPr>
          <p:cNvPr id="7" name="Group 7"/>
          <p:cNvGrpSpPr/>
          <p:nvPr/>
        </p:nvGrpSpPr>
        <p:grpSpPr>
          <a:xfrm>
            <a:off x="12552106" y="772914"/>
            <a:ext cx="280091" cy="280091"/>
            <a:chOff x="0" y="0"/>
            <a:chExt cx="373455" cy="373455"/>
          </a:xfrm>
        </p:grpSpPr>
        <p:sp>
          <p:nvSpPr>
            <p:cNvPr id="8" name="Freeform 8"/>
            <p:cNvSpPr/>
            <p:nvPr/>
          </p:nvSpPr>
          <p:spPr>
            <a:xfrm rot="1583709">
              <a:off x="47411" y="47411"/>
              <a:ext cx="278634" cy="278634"/>
            </a:xfrm>
            <a:custGeom>
              <a:avLst/>
              <a:gdLst/>
              <a:ahLst/>
              <a:cxnLst/>
              <a:rect l="l" t="t" r="r" b="b"/>
              <a:pathLst>
                <a:path w="278634" h="278634">
                  <a:moveTo>
                    <a:pt x="0" y="0"/>
                  </a:moveTo>
                  <a:lnTo>
                    <a:pt x="278633" y="0"/>
                  </a:lnTo>
                  <a:lnTo>
                    <a:pt x="278633" y="278633"/>
                  </a:lnTo>
                  <a:lnTo>
                    <a:pt x="0" y="2786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rot="1583709">
              <a:off x="113732" y="113732"/>
              <a:ext cx="145991" cy="14599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1" name="TextBox 11"/>
              <p:cNvSpPr txBox="1"/>
              <p:nvPr/>
            </p:nvSpPr>
            <p:spPr>
              <a:xfrm>
                <a:off x="76200" y="9525"/>
                <a:ext cx="660400" cy="727075"/>
              </a:xfrm>
              <a:prstGeom prst="rect">
                <a:avLst/>
              </a:prstGeom>
            </p:spPr>
            <p:txBody>
              <a:bodyPr lIns="46236" tIns="46236" rIns="46236" bIns="46236" rtlCol="0" anchor="ctr"/>
              <a:lstStyle/>
              <a:p>
                <a:pPr algn="ctr">
                  <a:lnSpc>
                    <a:spcPts val="3499"/>
                  </a:lnSpc>
                </a:pPr>
                <a:endParaRPr/>
              </a:p>
            </p:txBody>
          </p:sp>
        </p:grpSp>
      </p:grpSp>
      <p:sp>
        <p:nvSpPr>
          <p:cNvPr id="12" name="TextBox 12"/>
          <p:cNvSpPr txBox="1"/>
          <p:nvPr/>
        </p:nvSpPr>
        <p:spPr>
          <a:xfrm>
            <a:off x="1114948" y="2451465"/>
            <a:ext cx="16058104" cy="5478166"/>
          </a:xfrm>
          <a:prstGeom prst="rect">
            <a:avLst/>
          </a:prstGeom>
        </p:spPr>
        <p:txBody>
          <a:bodyPr lIns="0" tIns="0" rIns="0" bIns="0" rtlCol="0" anchor="t">
            <a:spAutoFit/>
          </a:bodyPr>
          <a:lstStyle/>
          <a:p>
            <a:pPr algn="l"/>
            <a:r>
              <a:rPr lang="en-US" sz="3199" dirty="0">
                <a:solidFill>
                  <a:srgbClr val="FFFFFF"/>
                </a:solidFill>
                <a:latin typeface="Canva Sans"/>
              </a:rPr>
              <a:t>Feature extraction: The CNN backbone extracts feature such as edges, corners, and textures from the image, which are used for object detection. </a:t>
            </a:r>
            <a:endParaRPr lang="en-US" sz="3199">
              <a:solidFill>
                <a:srgbClr val="FFFFFF"/>
              </a:solidFill>
              <a:latin typeface="Canva Sans"/>
            </a:endParaRPr>
          </a:p>
          <a:p>
            <a:endParaRPr lang="en-US" sz="3199">
              <a:solidFill>
                <a:srgbClr val="FFFFFF"/>
              </a:solidFill>
              <a:latin typeface="Canva Sans"/>
            </a:endParaRPr>
          </a:p>
          <a:p>
            <a:pPr>
              <a:lnSpc>
                <a:spcPts val="4479"/>
              </a:lnSpc>
            </a:pPr>
            <a:r>
              <a:rPr lang="en-US" sz="3150" dirty="0">
                <a:solidFill>
                  <a:srgbClr val="FFFFFF"/>
                </a:solidFill>
                <a:latin typeface="Canva Sans"/>
              </a:rPr>
              <a:t>Object detection: The features extracted from the CNN backbone are used to essentially generate predictions for object classes and bounding box coordinates. YOLOv8 predicts bounding box coordinates in terms of the x, y, width, and height of the bounding box, demonstrating the features extracted from the CNN backbone and used to generate predictions for object classes and bounding box coordinates, which definitely is quite significant.</a:t>
            </a:r>
          </a:p>
          <a:p>
            <a:pPr algn="l">
              <a:lnSpc>
                <a:spcPts val="4479"/>
              </a:lnSpc>
              <a:spcBef>
                <a:spcPct val="0"/>
              </a:spcBef>
            </a:pPr>
            <a:endParaRPr lang="en-US" sz="3199">
              <a:solidFill>
                <a:srgbClr val="FFFFFF"/>
              </a:solidFill>
              <a:latin typeface="Canva Sans"/>
            </a:endParaRPr>
          </a:p>
        </p:txBody>
      </p:sp>
      <p:grpSp>
        <p:nvGrpSpPr>
          <p:cNvPr id="13" name="Group 13"/>
          <p:cNvGrpSpPr/>
          <p:nvPr/>
        </p:nvGrpSpPr>
        <p:grpSpPr>
          <a:xfrm>
            <a:off x="303693" y="590030"/>
            <a:ext cx="1418663" cy="1134930"/>
            <a:chOff x="0" y="0"/>
            <a:chExt cx="1891550" cy="1513240"/>
          </a:xfrm>
        </p:grpSpPr>
        <p:sp>
          <p:nvSpPr>
            <p:cNvPr id="14" name="Freeform 14"/>
            <p:cNvSpPr/>
            <p:nvPr/>
          </p:nvSpPr>
          <p:spPr>
            <a:xfrm>
              <a:off x="0" y="0"/>
              <a:ext cx="1891550" cy="1513240"/>
            </a:xfrm>
            <a:custGeom>
              <a:avLst/>
              <a:gdLst/>
              <a:ahLst/>
              <a:cxnLst/>
              <a:rect l="l" t="t" r="r" b="b"/>
              <a:pathLst>
                <a:path w="1891550" h="1513240">
                  <a:moveTo>
                    <a:pt x="0" y="0"/>
                  </a:moveTo>
                  <a:lnTo>
                    <a:pt x="1891550" y="0"/>
                  </a:lnTo>
                  <a:lnTo>
                    <a:pt x="1891550" y="1513240"/>
                  </a:lnTo>
                  <a:lnTo>
                    <a:pt x="0" y="15132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TextBox 15"/>
            <p:cNvSpPr txBox="1"/>
            <p:nvPr/>
          </p:nvSpPr>
          <p:spPr>
            <a:xfrm>
              <a:off x="237782" y="254477"/>
              <a:ext cx="1511283" cy="1083041"/>
            </a:xfrm>
            <a:prstGeom prst="rect">
              <a:avLst/>
            </a:prstGeom>
          </p:spPr>
          <p:txBody>
            <a:bodyPr lIns="0" tIns="0" rIns="0" bIns="0" rtlCol="0" anchor="t">
              <a:spAutoFit/>
            </a:bodyPr>
            <a:lstStyle/>
            <a:p>
              <a:pPr algn="ctr">
                <a:lnSpc>
                  <a:spcPts val="6568"/>
                </a:lnSpc>
              </a:pPr>
              <a:r>
                <a:rPr lang="en-US" sz="4691" spc="309">
                  <a:solidFill>
                    <a:srgbClr val="DFD3BE"/>
                  </a:solidFill>
                  <a:latin typeface="Childos Arabic"/>
                </a:rPr>
                <a:t>6.4</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sp>
        <p:nvSpPr>
          <p:cNvPr id="6" name="TextBox 6"/>
          <p:cNvSpPr txBox="1"/>
          <p:nvPr/>
        </p:nvSpPr>
        <p:spPr>
          <a:xfrm>
            <a:off x="1885971" y="501873"/>
            <a:ext cx="15649640" cy="1177893"/>
          </a:xfrm>
          <a:prstGeom prst="rect">
            <a:avLst/>
          </a:prstGeom>
        </p:spPr>
        <p:txBody>
          <a:bodyPr lIns="0" tIns="0" rIns="0" bIns="0" rtlCol="0" anchor="t">
            <a:spAutoFit/>
          </a:bodyPr>
          <a:lstStyle/>
          <a:p>
            <a:pPr algn="l">
              <a:lnSpc>
                <a:spcPts val="9626"/>
              </a:lnSpc>
              <a:spcBef>
                <a:spcPct val="0"/>
              </a:spcBef>
            </a:pPr>
            <a:r>
              <a:rPr lang="en-US" sz="6876">
                <a:solidFill>
                  <a:srgbClr val="FFFFFF"/>
                </a:solidFill>
                <a:latin typeface="Canva Sans"/>
              </a:rPr>
              <a:t>YOLO Model Implementation Cont.</a:t>
            </a:r>
          </a:p>
        </p:txBody>
      </p:sp>
      <p:sp>
        <p:nvSpPr>
          <p:cNvPr id="13" name="TextBox 13"/>
          <p:cNvSpPr txBox="1"/>
          <p:nvPr/>
        </p:nvSpPr>
        <p:spPr>
          <a:xfrm>
            <a:off x="1028700" y="3282280"/>
            <a:ext cx="16058104" cy="3347720"/>
          </a:xfrm>
          <a:prstGeom prst="rect">
            <a:avLst/>
          </a:prstGeom>
        </p:spPr>
        <p:txBody>
          <a:bodyPr lIns="0" tIns="0" rIns="0" bIns="0" rtlCol="0" anchor="t">
            <a:spAutoFit/>
          </a:bodyPr>
          <a:lstStyle/>
          <a:p>
            <a:pPr algn="l">
              <a:lnSpc>
                <a:spcPts val="4479"/>
              </a:lnSpc>
            </a:pPr>
            <a:r>
              <a:rPr lang="en-US" sz="3199">
                <a:solidFill>
                  <a:srgbClr val="FFFFFF"/>
                </a:solidFill>
                <a:latin typeface="Canva Sans"/>
              </a:rPr>
              <a:t>Non-maximum suppression (NMS): After obtaining the predicted bounding box coordinates, YOLOv8 really uses non-maximum suppression (NMS) to essentially remove redundant detections. NMS compares the confidence scores of overlapping bounding boxes and generally keeps only the box with the highest confidence score of each object.</a:t>
            </a:r>
          </a:p>
          <a:p>
            <a:pPr algn="l">
              <a:lnSpc>
                <a:spcPts val="4479"/>
              </a:lnSpc>
              <a:spcBef>
                <a:spcPct val="0"/>
              </a:spcBef>
            </a:pPr>
            <a:endParaRPr lang="en-US" sz="3199">
              <a:solidFill>
                <a:srgbClr val="FFFFFF"/>
              </a:solidFill>
              <a:latin typeface="Canva Sans"/>
            </a:endParaRPr>
          </a:p>
        </p:txBody>
      </p:sp>
      <p:grpSp>
        <p:nvGrpSpPr>
          <p:cNvPr id="14" name="Group 14"/>
          <p:cNvGrpSpPr/>
          <p:nvPr/>
        </p:nvGrpSpPr>
        <p:grpSpPr>
          <a:xfrm>
            <a:off x="319369" y="544837"/>
            <a:ext cx="1418663" cy="1134930"/>
            <a:chOff x="0" y="0"/>
            <a:chExt cx="1891550" cy="1513240"/>
          </a:xfrm>
        </p:grpSpPr>
        <p:sp>
          <p:nvSpPr>
            <p:cNvPr id="15" name="Freeform 15"/>
            <p:cNvSpPr/>
            <p:nvPr/>
          </p:nvSpPr>
          <p:spPr>
            <a:xfrm>
              <a:off x="0" y="0"/>
              <a:ext cx="1891550" cy="1513240"/>
            </a:xfrm>
            <a:custGeom>
              <a:avLst/>
              <a:gdLst/>
              <a:ahLst/>
              <a:cxnLst/>
              <a:rect l="l" t="t" r="r" b="b"/>
              <a:pathLst>
                <a:path w="1891550" h="1513240">
                  <a:moveTo>
                    <a:pt x="0" y="0"/>
                  </a:moveTo>
                  <a:lnTo>
                    <a:pt x="1891550" y="0"/>
                  </a:lnTo>
                  <a:lnTo>
                    <a:pt x="1891550" y="1513240"/>
                  </a:lnTo>
                  <a:lnTo>
                    <a:pt x="0" y="15132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TextBox 16"/>
            <p:cNvSpPr txBox="1"/>
            <p:nvPr/>
          </p:nvSpPr>
          <p:spPr>
            <a:xfrm>
              <a:off x="237782" y="254477"/>
              <a:ext cx="1511283" cy="1083041"/>
            </a:xfrm>
            <a:prstGeom prst="rect">
              <a:avLst/>
            </a:prstGeom>
          </p:spPr>
          <p:txBody>
            <a:bodyPr lIns="0" tIns="0" rIns="0" bIns="0" rtlCol="0" anchor="t">
              <a:spAutoFit/>
            </a:bodyPr>
            <a:lstStyle/>
            <a:p>
              <a:pPr algn="ctr">
                <a:lnSpc>
                  <a:spcPts val="6568"/>
                </a:lnSpc>
              </a:pPr>
              <a:r>
                <a:rPr lang="en-US" sz="4691" spc="309">
                  <a:solidFill>
                    <a:srgbClr val="DFD3BE"/>
                  </a:solidFill>
                  <a:latin typeface="Childos Arabic"/>
                </a:rPr>
                <a:t>6.4</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sp>
        <p:nvSpPr>
          <p:cNvPr id="6" name="TextBox 6"/>
          <p:cNvSpPr txBox="1"/>
          <p:nvPr/>
        </p:nvSpPr>
        <p:spPr>
          <a:xfrm>
            <a:off x="1823977" y="397383"/>
            <a:ext cx="15649640" cy="1177893"/>
          </a:xfrm>
          <a:prstGeom prst="rect">
            <a:avLst/>
          </a:prstGeom>
        </p:spPr>
        <p:txBody>
          <a:bodyPr lIns="0" tIns="0" rIns="0" bIns="0" rtlCol="0" anchor="t">
            <a:spAutoFit/>
          </a:bodyPr>
          <a:lstStyle/>
          <a:p>
            <a:pPr algn="l">
              <a:lnSpc>
                <a:spcPts val="9626"/>
              </a:lnSpc>
              <a:spcBef>
                <a:spcPct val="0"/>
              </a:spcBef>
            </a:pPr>
            <a:r>
              <a:rPr lang="en-US" sz="6876" dirty="0">
                <a:solidFill>
                  <a:srgbClr val="FFFFFF"/>
                </a:solidFill>
                <a:latin typeface="Canva Sans"/>
              </a:rPr>
              <a:t>YOLO Model Implementation Cont.</a:t>
            </a:r>
          </a:p>
        </p:txBody>
      </p:sp>
      <p:grpSp>
        <p:nvGrpSpPr>
          <p:cNvPr id="7" name="Group 7"/>
          <p:cNvGrpSpPr/>
          <p:nvPr/>
        </p:nvGrpSpPr>
        <p:grpSpPr>
          <a:xfrm>
            <a:off x="12552106" y="772914"/>
            <a:ext cx="280091" cy="280091"/>
            <a:chOff x="0" y="0"/>
            <a:chExt cx="373455" cy="373455"/>
          </a:xfrm>
        </p:grpSpPr>
        <p:sp>
          <p:nvSpPr>
            <p:cNvPr id="8" name="Freeform 8"/>
            <p:cNvSpPr/>
            <p:nvPr/>
          </p:nvSpPr>
          <p:spPr>
            <a:xfrm rot="1583709">
              <a:off x="47411" y="47411"/>
              <a:ext cx="278634" cy="278634"/>
            </a:xfrm>
            <a:custGeom>
              <a:avLst/>
              <a:gdLst/>
              <a:ahLst/>
              <a:cxnLst/>
              <a:rect l="l" t="t" r="r" b="b"/>
              <a:pathLst>
                <a:path w="278634" h="278634">
                  <a:moveTo>
                    <a:pt x="0" y="0"/>
                  </a:moveTo>
                  <a:lnTo>
                    <a:pt x="278633" y="0"/>
                  </a:lnTo>
                  <a:lnTo>
                    <a:pt x="278633" y="278633"/>
                  </a:lnTo>
                  <a:lnTo>
                    <a:pt x="0" y="2786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rot="1583709">
              <a:off x="113732" y="113732"/>
              <a:ext cx="145991" cy="14599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1" name="TextBox 11"/>
              <p:cNvSpPr txBox="1"/>
              <p:nvPr/>
            </p:nvSpPr>
            <p:spPr>
              <a:xfrm>
                <a:off x="76200" y="9525"/>
                <a:ext cx="660400" cy="727075"/>
              </a:xfrm>
              <a:prstGeom prst="rect">
                <a:avLst/>
              </a:prstGeom>
            </p:spPr>
            <p:txBody>
              <a:bodyPr lIns="46236" tIns="46236" rIns="46236" bIns="46236" rtlCol="0" anchor="ctr"/>
              <a:lstStyle/>
              <a:p>
                <a:pPr algn="ctr">
                  <a:lnSpc>
                    <a:spcPts val="3499"/>
                  </a:lnSpc>
                </a:pPr>
                <a:endParaRPr/>
              </a:p>
            </p:txBody>
          </p:sp>
        </p:grpSp>
      </p:grpSp>
      <p:grpSp>
        <p:nvGrpSpPr>
          <p:cNvPr id="12" name="Group 12"/>
          <p:cNvGrpSpPr/>
          <p:nvPr/>
        </p:nvGrpSpPr>
        <p:grpSpPr>
          <a:xfrm>
            <a:off x="319369" y="485540"/>
            <a:ext cx="1418663" cy="1134930"/>
            <a:chOff x="0" y="0"/>
            <a:chExt cx="1891550" cy="1513240"/>
          </a:xfrm>
        </p:grpSpPr>
        <p:sp>
          <p:nvSpPr>
            <p:cNvPr id="13" name="Freeform 13"/>
            <p:cNvSpPr/>
            <p:nvPr/>
          </p:nvSpPr>
          <p:spPr>
            <a:xfrm>
              <a:off x="0" y="0"/>
              <a:ext cx="1891550" cy="1513240"/>
            </a:xfrm>
            <a:custGeom>
              <a:avLst/>
              <a:gdLst/>
              <a:ahLst/>
              <a:cxnLst/>
              <a:rect l="l" t="t" r="r" b="b"/>
              <a:pathLst>
                <a:path w="1891550" h="1513240">
                  <a:moveTo>
                    <a:pt x="0" y="0"/>
                  </a:moveTo>
                  <a:lnTo>
                    <a:pt x="1891550" y="0"/>
                  </a:lnTo>
                  <a:lnTo>
                    <a:pt x="1891550" y="1513240"/>
                  </a:lnTo>
                  <a:lnTo>
                    <a:pt x="0" y="15132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TextBox 14"/>
            <p:cNvSpPr txBox="1"/>
            <p:nvPr/>
          </p:nvSpPr>
          <p:spPr>
            <a:xfrm>
              <a:off x="237782" y="254477"/>
              <a:ext cx="1511283" cy="1083041"/>
            </a:xfrm>
            <a:prstGeom prst="rect">
              <a:avLst/>
            </a:prstGeom>
          </p:spPr>
          <p:txBody>
            <a:bodyPr lIns="0" tIns="0" rIns="0" bIns="0" rtlCol="0" anchor="t">
              <a:spAutoFit/>
            </a:bodyPr>
            <a:lstStyle/>
            <a:p>
              <a:pPr algn="ctr">
                <a:lnSpc>
                  <a:spcPts val="6568"/>
                </a:lnSpc>
              </a:pPr>
              <a:r>
                <a:rPr lang="en-US" sz="4691" spc="309" dirty="0">
                  <a:solidFill>
                    <a:srgbClr val="DFD3BE"/>
                  </a:solidFill>
                  <a:latin typeface="Childos Arabic"/>
                </a:rPr>
                <a:t>6.4</a:t>
              </a:r>
            </a:p>
          </p:txBody>
        </p:sp>
      </p:grpSp>
      <p:sp>
        <p:nvSpPr>
          <p:cNvPr id="15" name="Freeform 15"/>
          <p:cNvSpPr/>
          <p:nvPr/>
        </p:nvSpPr>
        <p:spPr>
          <a:xfrm>
            <a:off x="1028700" y="2070674"/>
            <a:ext cx="6844391" cy="6780959"/>
          </a:xfrm>
          <a:custGeom>
            <a:avLst/>
            <a:gdLst/>
            <a:ahLst/>
            <a:cxnLst/>
            <a:rect l="l" t="t" r="r" b="b"/>
            <a:pathLst>
              <a:path w="6844391" h="6780959">
                <a:moveTo>
                  <a:pt x="0" y="0"/>
                </a:moveTo>
                <a:lnTo>
                  <a:pt x="6844391" y="0"/>
                </a:lnTo>
                <a:lnTo>
                  <a:pt x="6844391" y="6780959"/>
                </a:lnTo>
                <a:lnTo>
                  <a:pt x="0" y="6780959"/>
                </a:lnTo>
                <a:lnTo>
                  <a:pt x="0" y="0"/>
                </a:lnTo>
                <a:close/>
              </a:path>
            </a:pathLst>
          </a:custGeom>
          <a:blipFill>
            <a:blip r:embed="rId9"/>
            <a:stretch>
              <a:fillRect/>
            </a:stretch>
          </a:blipFill>
        </p:spPr>
        <p:txBody>
          <a:bodyPr/>
          <a:lstStyle/>
          <a:p>
            <a:endParaRPr lang="en-US"/>
          </a:p>
        </p:txBody>
      </p:sp>
      <p:sp>
        <p:nvSpPr>
          <p:cNvPr id="16" name="Freeform 16"/>
          <p:cNvSpPr/>
          <p:nvPr/>
        </p:nvSpPr>
        <p:spPr>
          <a:xfrm>
            <a:off x="9313553" y="2057528"/>
            <a:ext cx="6757197" cy="6807251"/>
          </a:xfrm>
          <a:custGeom>
            <a:avLst/>
            <a:gdLst/>
            <a:ahLst/>
            <a:cxnLst/>
            <a:rect l="l" t="t" r="r" b="b"/>
            <a:pathLst>
              <a:path w="6757197" h="6807251">
                <a:moveTo>
                  <a:pt x="0" y="0"/>
                </a:moveTo>
                <a:lnTo>
                  <a:pt x="6757198" y="0"/>
                </a:lnTo>
                <a:lnTo>
                  <a:pt x="6757198" y="6807251"/>
                </a:lnTo>
                <a:lnTo>
                  <a:pt x="0" y="6807251"/>
                </a:lnTo>
                <a:lnTo>
                  <a:pt x="0" y="0"/>
                </a:lnTo>
                <a:close/>
              </a:path>
            </a:pathLst>
          </a:custGeom>
          <a:blipFill>
            <a:blip r:embed="rId10"/>
            <a:stretch>
              <a:fillRect/>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984198" y="-90855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grpSp>
        <p:nvGrpSpPr>
          <p:cNvPr id="6" name="Group 6"/>
          <p:cNvGrpSpPr/>
          <p:nvPr/>
        </p:nvGrpSpPr>
        <p:grpSpPr>
          <a:xfrm rot="1418514">
            <a:off x="16826542" y="1863301"/>
            <a:ext cx="96589" cy="96589"/>
            <a:chOff x="0" y="0"/>
            <a:chExt cx="128785" cy="128785"/>
          </a:xfrm>
        </p:grpSpPr>
        <p:sp>
          <p:nvSpPr>
            <p:cNvPr id="7" name="Freeform 7"/>
            <p:cNvSpPr/>
            <p:nvPr/>
          </p:nvSpPr>
          <p:spPr>
            <a:xfrm>
              <a:off x="0" y="0"/>
              <a:ext cx="128785" cy="128785"/>
            </a:xfrm>
            <a:custGeom>
              <a:avLst/>
              <a:gdLst/>
              <a:ahLst/>
              <a:cxnLst/>
              <a:rect l="l" t="t" r="r" b="b"/>
              <a:pathLst>
                <a:path w="128785" h="128785">
                  <a:moveTo>
                    <a:pt x="0" y="0"/>
                  </a:moveTo>
                  <a:lnTo>
                    <a:pt x="128785" y="0"/>
                  </a:lnTo>
                  <a:lnTo>
                    <a:pt x="128785" y="128785"/>
                  </a:lnTo>
                  <a:lnTo>
                    <a:pt x="0" y="128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30654" y="30654"/>
              <a:ext cx="67477" cy="674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grpSp>
        <p:nvGrpSpPr>
          <p:cNvPr id="11" name="Group 11"/>
          <p:cNvGrpSpPr/>
          <p:nvPr/>
        </p:nvGrpSpPr>
        <p:grpSpPr>
          <a:xfrm>
            <a:off x="1681569" y="2399282"/>
            <a:ext cx="1418663" cy="1337062"/>
            <a:chOff x="0" y="0"/>
            <a:chExt cx="1891550" cy="1782749"/>
          </a:xfrm>
        </p:grpSpPr>
        <p:sp>
          <p:nvSpPr>
            <p:cNvPr id="12" name="Freeform 12"/>
            <p:cNvSpPr/>
            <p:nvPr/>
          </p:nvSpPr>
          <p:spPr>
            <a:xfrm>
              <a:off x="0" y="0"/>
              <a:ext cx="1891550" cy="1782749"/>
            </a:xfrm>
            <a:custGeom>
              <a:avLst/>
              <a:gdLst/>
              <a:ahLst/>
              <a:cxnLst/>
              <a:rect l="l" t="t" r="r" b="b"/>
              <a:pathLst>
                <a:path w="1891550" h="1782749">
                  <a:moveTo>
                    <a:pt x="0" y="0"/>
                  </a:moveTo>
                  <a:lnTo>
                    <a:pt x="1891550" y="0"/>
                  </a:lnTo>
                  <a:lnTo>
                    <a:pt x="1891550" y="1782749"/>
                  </a:lnTo>
                  <a:lnTo>
                    <a:pt x="0" y="1782749"/>
                  </a:lnTo>
                  <a:lnTo>
                    <a:pt x="0" y="0"/>
                  </a:lnTo>
                  <a:close/>
                </a:path>
              </a:pathLst>
            </a:custGeom>
            <a:blipFill>
              <a:blip r:embed="rId7">
                <a:extLst>
                  <a:ext uri="{96DAC541-7B7A-43D3-8B79-37D633B846F1}">
                    <asvg:svgBlip xmlns:asvg="http://schemas.microsoft.com/office/drawing/2016/SVG/main" r:embed="rId8"/>
                  </a:ext>
                </a:extLst>
              </a:blip>
              <a:stretch>
                <a:fillRect l="-8905" r="-8905"/>
              </a:stretch>
            </a:blipFill>
          </p:spPr>
          <p:txBody>
            <a:bodyPr/>
            <a:lstStyle/>
            <a:p>
              <a:endParaRPr lang="en-US"/>
            </a:p>
          </p:txBody>
        </p:sp>
        <p:sp>
          <p:nvSpPr>
            <p:cNvPr id="13" name="TextBox 13"/>
            <p:cNvSpPr txBox="1"/>
            <p:nvPr/>
          </p:nvSpPr>
          <p:spPr>
            <a:xfrm>
              <a:off x="190134" y="189273"/>
              <a:ext cx="1511283" cy="1390650"/>
            </a:xfrm>
            <a:prstGeom prst="rect">
              <a:avLst/>
            </a:prstGeom>
          </p:spPr>
          <p:txBody>
            <a:bodyPr lIns="0" tIns="0" rIns="0" bIns="0" rtlCol="0" anchor="t">
              <a:spAutoFit/>
            </a:bodyPr>
            <a:lstStyle/>
            <a:p>
              <a:pPr algn="ctr">
                <a:lnSpc>
                  <a:spcPts val="8399"/>
                </a:lnSpc>
              </a:pPr>
              <a:r>
                <a:rPr lang="en-US" sz="5999" spc="395">
                  <a:solidFill>
                    <a:srgbClr val="DFD3BE"/>
                  </a:solidFill>
                  <a:latin typeface="Childos Arabic"/>
                </a:rPr>
                <a:t>07</a:t>
              </a:r>
            </a:p>
          </p:txBody>
        </p:sp>
      </p:grpSp>
      <p:sp>
        <p:nvSpPr>
          <p:cNvPr id="14" name="TextBox 14"/>
          <p:cNvSpPr txBox="1"/>
          <p:nvPr/>
        </p:nvSpPr>
        <p:spPr>
          <a:xfrm>
            <a:off x="2610972" y="4095750"/>
            <a:ext cx="12087537" cy="1047750"/>
          </a:xfrm>
          <a:prstGeom prst="rect">
            <a:avLst/>
          </a:prstGeom>
        </p:spPr>
        <p:txBody>
          <a:bodyPr lIns="0" tIns="0" rIns="0" bIns="0" rtlCol="0" anchor="t">
            <a:spAutoFit/>
          </a:bodyPr>
          <a:lstStyle/>
          <a:p>
            <a:pPr algn="l">
              <a:lnSpc>
                <a:spcPts val="8400"/>
              </a:lnSpc>
            </a:pPr>
            <a:r>
              <a:rPr lang="en-US" sz="6000">
                <a:solidFill>
                  <a:srgbClr val="DFD3BE"/>
                </a:solidFill>
                <a:latin typeface="Sansation Bold"/>
              </a:rPr>
              <a:t>Results and Run Application</a:t>
            </a:r>
          </a:p>
        </p:txBody>
      </p:sp>
      <p:sp>
        <p:nvSpPr>
          <p:cNvPr id="15" name="Freeform 15"/>
          <p:cNvSpPr/>
          <p:nvPr/>
        </p:nvSpPr>
        <p:spPr>
          <a:xfrm rot="-5400000" flipV="1">
            <a:off x="13295022" y="-4722543"/>
            <a:ext cx="16185854" cy="16376325"/>
          </a:xfrm>
          <a:custGeom>
            <a:avLst/>
            <a:gdLst/>
            <a:ahLst/>
            <a:cxnLst/>
            <a:rect l="l" t="t" r="r" b="b"/>
            <a:pathLst>
              <a:path w="16185854" h="16376325">
                <a:moveTo>
                  <a:pt x="0" y="16376325"/>
                </a:moveTo>
                <a:lnTo>
                  <a:pt x="16185854" y="16376325"/>
                </a:lnTo>
                <a:lnTo>
                  <a:pt x="16185854" y="0"/>
                </a:lnTo>
                <a:lnTo>
                  <a:pt x="0" y="0"/>
                </a:lnTo>
                <a:lnTo>
                  <a:pt x="0" y="16376325"/>
                </a:lnTo>
                <a:close/>
              </a:path>
            </a:pathLst>
          </a:custGeom>
          <a:blipFill>
            <a:blip r:embed="rId9"/>
            <a:stretch>
              <a:fillRect l="-59600" r="-36859"/>
            </a:stretch>
          </a:blipFill>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sp>
        <p:nvSpPr>
          <p:cNvPr id="6" name="Freeform 6"/>
          <p:cNvSpPr/>
          <p:nvPr/>
        </p:nvSpPr>
        <p:spPr>
          <a:xfrm rot="-418552">
            <a:off x="-3861497" y="2545222"/>
            <a:ext cx="22830832" cy="6378969"/>
          </a:xfrm>
          <a:custGeom>
            <a:avLst/>
            <a:gdLst/>
            <a:ahLst/>
            <a:cxnLst/>
            <a:rect l="l" t="t" r="r" b="b"/>
            <a:pathLst>
              <a:path w="22830832" h="6378969">
                <a:moveTo>
                  <a:pt x="0" y="0"/>
                </a:moveTo>
                <a:lnTo>
                  <a:pt x="22830832" y="0"/>
                </a:lnTo>
                <a:lnTo>
                  <a:pt x="22830832" y="6378970"/>
                </a:lnTo>
                <a:lnTo>
                  <a:pt x="0" y="6378970"/>
                </a:lnTo>
                <a:lnTo>
                  <a:pt x="0" y="0"/>
                </a:lnTo>
                <a:close/>
              </a:path>
            </a:pathLst>
          </a:custGeom>
          <a:blipFill>
            <a:blip r:embed="rId5">
              <a:alphaModFix amt="84000"/>
              <a:extLst>
                <a:ext uri="{96DAC541-7B7A-43D3-8B79-37D633B846F1}">
                  <asvg:svgBlip xmlns:asvg="http://schemas.microsoft.com/office/drawing/2016/SVG/main" r:embed="rId6"/>
                </a:ext>
              </a:extLst>
            </a:blip>
            <a:stretch>
              <a:fillRect r="-29491" b="-274138"/>
            </a:stretch>
          </a:blipFill>
        </p:spPr>
        <p:txBody>
          <a:bodyPr/>
          <a:lstStyle/>
          <a:p>
            <a:endParaRPr lang="en-US"/>
          </a:p>
        </p:txBody>
      </p:sp>
      <p:grpSp>
        <p:nvGrpSpPr>
          <p:cNvPr id="7" name="Group 7"/>
          <p:cNvGrpSpPr/>
          <p:nvPr/>
        </p:nvGrpSpPr>
        <p:grpSpPr>
          <a:xfrm>
            <a:off x="585991" y="1028700"/>
            <a:ext cx="17116018" cy="1152987"/>
            <a:chOff x="0" y="0"/>
            <a:chExt cx="4507923" cy="303667"/>
          </a:xfrm>
        </p:grpSpPr>
        <p:sp>
          <p:nvSpPr>
            <p:cNvPr id="8" name="Freeform 8"/>
            <p:cNvSpPr/>
            <p:nvPr/>
          </p:nvSpPr>
          <p:spPr>
            <a:xfrm>
              <a:off x="0" y="0"/>
              <a:ext cx="4507923" cy="303667"/>
            </a:xfrm>
            <a:custGeom>
              <a:avLst/>
              <a:gdLst/>
              <a:ahLst/>
              <a:cxnLst/>
              <a:rect l="l" t="t" r="r" b="b"/>
              <a:pathLst>
                <a:path w="4507923" h="303667">
                  <a:moveTo>
                    <a:pt x="0" y="0"/>
                  </a:moveTo>
                  <a:lnTo>
                    <a:pt x="4507923" y="0"/>
                  </a:lnTo>
                  <a:lnTo>
                    <a:pt x="4507923" y="303667"/>
                  </a:lnTo>
                  <a:lnTo>
                    <a:pt x="0" y="303667"/>
                  </a:lnTo>
                  <a:close/>
                </a:path>
              </a:pathLst>
            </a:custGeom>
            <a:solidFill>
              <a:srgbClr val="141414"/>
            </a:solidFill>
          </p:spPr>
          <p:txBody>
            <a:bodyPr/>
            <a:lstStyle/>
            <a:p>
              <a:endParaRPr lang="en-US"/>
            </a:p>
          </p:txBody>
        </p:sp>
        <p:sp>
          <p:nvSpPr>
            <p:cNvPr id="9" name="TextBox 9"/>
            <p:cNvSpPr txBox="1"/>
            <p:nvPr/>
          </p:nvSpPr>
          <p:spPr>
            <a:xfrm>
              <a:off x="0" y="-66675"/>
              <a:ext cx="4507923" cy="370342"/>
            </a:xfrm>
            <a:prstGeom prst="rect">
              <a:avLst/>
            </a:prstGeom>
          </p:spPr>
          <p:txBody>
            <a:bodyPr lIns="50800" tIns="50800" rIns="50800" bIns="50800" rtlCol="0" anchor="ctr"/>
            <a:lstStyle/>
            <a:p>
              <a:pPr algn="ctr">
                <a:lnSpc>
                  <a:spcPts val="3499"/>
                </a:lnSpc>
              </a:pPr>
              <a:endParaRPr/>
            </a:p>
          </p:txBody>
        </p:sp>
      </p:grpSp>
      <p:grpSp>
        <p:nvGrpSpPr>
          <p:cNvPr id="10" name="Group 10"/>
          <p:cNvGrpSpPr/>
          <p:nvPr/>
        </p:nvGrpSpPr>
        <p:grpSpPr>
          <a:xfrm>
            <a:off x="12379709" y="-404047"/>
            <a:ext cx="1440666" cy="1561542"/>
            <a:chOff x="0" y="0"/>
            <a:chExt cx="1920888" cy="2082056"/>
          </a:xfrm>
        </p:grpSpPr>
        <p:sp>
          <p:nvSpPr>
            <p:cNvPr id="11" name="Freeform 11"/>
            <p:cNvSpPr/>
            <p:nvPr/>
          </p:nvSpPr>
          <p:spPr>
            <a:xfrm rot="1583709">
              <a:off x="277274" y="1616691"/>
              <a:ext cx="278634" cy="278634"/>
            </a:xfrm>
            <a:custGeom>
              <a:avLst/>
              <a:gdLst/>
              <a:ahLst/>
              <a:cxnLst/>
              <a:rect l="l" t="t" r="r" b="b"/>
              <a:pathLst>
                <a:path w="278634" h="278634">
                  <a:moveTo>
                    <a:pt x="0" y="0"/>
                  </a:moveTo>
                  <a:lnTo>
                    <a:pt x="278634" y="0"/>
                  </a:lnTo>
                  <a:lnTo>
                    <a:pt x="278634" y="278634"/>
                  </a:lnTo>
                  <a:lnTo>
                    <a:pt x="0" y="2786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2" name="Group 12"/>
            <p:cNvGrpSpPr/>
            <p:nvPr/>
          </p:nvGrpSpPr>
          <p:grpSpPr>
            <a:xfrm rot="1583709">
              <a:off x="343596" y="1683013"/>
              <a:ext cx="145991" cy="14599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4" name="TextBox 14"/>
              <p:cNvSpPr txBox="1"/>
              <p:nvPr/>
            </p:nvSpPr>
            <p:spPr>
              <a:xfrm>
                <a:off x="76200" y="9525"/>
                <a:ext cx="660400" cy="727075"/>
              </a:xfrm>
              <a:prstGeom prst="rect">
                <a:avLst/>
              </a:prstGeom>
            </p:spPr>
            <p:txBody>
              <a:bodyPr lIns="46236" tIns="46236" rIns="46236" bIns="46236" rtlCol="0" anchor="ctr"/>
              <a:lstStyle/>
              <a:p>
                <a:pPr algn="ctr">
                  <a:lnSpc>
                    <a:spcPts val="3499"/>
                  </a:lnSpc>
                </a:pPr>
                <a:endParaRPr/>
              </a:p>
            </p:txBody>
          </p:sp>
        </p:grpSp>
        <p:sp>
          <p:nvSpPr>
            <p:cNvPr id="15" name="Freeform 15"/>
            <p:cNvSpPr/>
            <p:nvPr/>
          </p:nvSpPr>
          <p:spPr>
            <a:xfrm rot="2127535" flipH="1">
              <a:off x="414776" y="151590"/>
              <a:ext cx="1091335" cy="1778877"/>
            </a:xfrm>
            <a:custGeom>
              <a:avLst/>
              <a:gdLst/>
              <a:ahLst/>
              <a:cxnLst/>
              <a:rect l="l" t="t" r="r" b="b"/>
              <a:pathLst>
                <a:path w="1091335" h="1778877">
                  <a:moveTo>
                    <a:pt x="1091336" y="0"/>
                  </a:moveTo>
                  <a:lnTo>
                    <a:pt x="0" y="0"/>
                  </a:lnTo>
                  <a:lnTo>
                    <a:pt x="0" y="1778876"/>
                  </a:lnTo>
                  <a:lnTo>
                    <a:pt x="1091336" y="1778876"/>
                  </a:lnTo>
                  <a:lnTo>
                    <a:pt x="1091336"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aphicFrame>
        <p:nvGraphicFramePr>
          <p:cNvPr id="16" name="Table 16"/>
          <p:cNvGraphicFramePr>
            <a:graphicFrameLocks noGrp="1"/>
          </p:cNvGraphicFramePr>
          <p:nvPr/>
        </p:nvGraphicFramePr>
        <p:xfrm>
          <a:off x="1739013" y="3291544"/>
          <a:ext cx="10044361" cy="5248278"/>
        </p:xfrm>
        <a:graphic>
          <a:graphicData uri="http://schemas.openxmlformats.org/drawingml/2006/table">
            <a:tbl>
              <a:tblPr/>
              <a:tblGrid>
                <a:gridCol w="2345733">
                  <a:extLst>
                    <a:ext uri="{9D8B030D-6E8A-4147-A177-3AD203B41FA5}">
                      <a16:colId xmlns:a16="http://schemas.microsoft.com/office/drawing/2014/main" val="20000"/>
                    </a:ext>
                  </a:extLst>
                </a:gridCol>
                <a:gridCol w="4051159">
                  <a:extLst>
                    <a:ext uri="{9D8B030D-6E8A-4147-A177-3AD203B41FA5}">
                      <a16:colId xmlns:a16="http://schemas.microsoft.com/office/drawing/2014/main" val="20001"/>
                    </a:ext>
                  </a:extLst>
                </a:gridCol>
                <a:gridCol w="3647469">
                  <a:extLst>
                    <a:ext uri="{9D8B030D-6E8A-4147-A177-3AD203B41FA5}">
                      <a16:colId xmlns:a16="http://schemas.microsoft.com/office/drawing/2014/main" val="20002"/>
                    </a:ext>
                  </a:extLst>
                </a:gridCol>
              </a:tblGrid>
              <a:tr h="874713">
                <a:tc>
                  <a:txBody>
                    <a:bodyPr/>
                    <a:lstStyle/>
                    <a:p>
                      <a:pPr algn="ctr">
                        <a:lnSpc>
                          <a:spcPts val="3112"/>
                        </a:lnSpc>
                        <a:defRPr/>
                      </a:pPr>
                      <a:r>
                        <a:rPr lang="en-US" sz="2223">
                          <a:solidFill>
                            <a:srgbClr val="FFFFFF"/>
                          </a:solidFill>
                          <a:latin typeface="Canva Sans"/>
                        </a:rPr>
                        <a:t>MODEL</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ctr">
                        <a:lnSpc>
                          <a:spcPts val="3112"/>
                        </a:lnSpc>
                        <a:defRPr/>
                      </a:pPr>
                      <a:r>
                        <a:rPr lang="en-US" sz="2223">
                          <a:solidFill>
                            <a:srgbClr val="FFFFFF"/>
                          </a:solidFill>
                          <a:latin typeface="Canva Sans"/>
                        </a:rPr>
                        <a:t>Accuracy for recognition</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ctr">
                        <a:lnSpc>
                          <a:spcPts val="3112"/>
                        </a:lnSpc>
                        <a:defRPr/>
                      </a:pPr>
                      <a:r>
                        <a:rPr lang="en-US" sz="2223">
                          <a:solidFill>
                            <a:srgbClr val="FFFFFF"/>
                          </a:solidFill>
                          <a:latin typeface="Canva Sans"/>
                        </a:rPr>
                        <a:t>Loss for bounding box</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874713">
                <a:tc>
                  <a:txBody>
                    <a:bodyPr/>
                    <a:lstStyle/>
                    <a:p>
                      <a:pPr algn="ctr">
                        <a:lnSpc>
                          <a:spcPts val="3112"/>
                        </a:lnSpc>
                        <a:defRPr/>
                      </a:pPr>
                      <a:r>
                        <a:rPr lang="en-US" sz="2223">
                          <a:solidFill>
                            <a:srgbClr val="FFFFFF"/>
                          </a:solidFill>
                          <a:latin typeface="Canva Sans"/>
                        </a:rPr>
                        <a:t>YOLOv8</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ctr">
                        <a:lnSpc>
                          <a:spcPts val="3112"/>
                        </a:lnSpc>
                        <a:defRPr/>
                      </a:pPr>
                      <a:r>
                        <a:rPr lang="en-US" sz="2223">
                          <a:solidFill>
                            <a:srgbClr val="FFFFFF"/>
                          </a:solidFill>
                          <a:latin typeface="Canva Sans"/>
                        </a:rPr>
                        <a:t>  96%</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ctr">
                        <a:lnSpc>
                          <a:spcPts val="3112"/>
                        </a:lnSpc>
                        <a:defRPr/>
                      </a:pPr>
                      <a:r>
                        <a:rPr lang="en-US" sz="2223">
                          <a:solidFill>
                            <a:srgbClr val="FFFFFF"/>
                          </a:solidFill>
                          <a:latin typeface="Canva Sans"/>
                        </a:rPr>
                        <a:t> 0.2</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874713">
                <a:tc>
                  <a:txBody>
                    <a:bodyPr/>
                    <a:lstStyle/>
                    <a:p>
                      <a:pPr algn="ctr">
                        <a:lnSpc>
                          <a:spcPts val="3112"/>
                        </a:lnSpc>
                        <a:defRPr/>
                      </a:pPr>
                      <a:r>
                        <a:rPr lang="en-US" sz="2223">
                          <a:solidFill>
                            <a:srgbClr val="FFFFFF"/>
                          </a:solidFill>
                          <a:latin typeface="Canva Sans"/>
                        </a:rPr>
                        <a:t>SSD</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ctr">
                        <a:lnSpc>
                          <a:spcPts val="3112"/>
                        </a:lnSpc>
                        <a:defRPr/>
                      </a:pPr>
                      <a:r>
                        <a:rPr lang="en-US" sz="2223">
                          <a:solidFill>
                            <a:srgbClr val="FFFFFF"/>
                          </a:solidFill>
                          <a:latin typeface="Canva Sans"/>
                        </a:rPr>
                        <a:t>90%</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ctr">
                        <a:lnSpc>
                          <a:spcPts val="3112"/>
                        </a:lnSpc>
                        <a:defRPr/>
                      </a:pPr>
                      <a:r>
                        <a:rPr lang="en-US" sz="2223">
                          <a:solidFill>
                            <a:srgbClr val="FFFFFF"/>
                          </a:solidFill>
                          <a:latin typeface="Canva Sans"/>
                        </a:rPr>
                        <a:t>0.3</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74713">
                <a:tc>
                  <a:txBody>
                    <a:bodyPr/>
                    <a:lstStyle/>
                    <a:p>
                      <a:pPr algn="ctr">
                        <a:lnSpc>
                          <a:spcPts val="3112"/>
                        </a:lnSpc>
                        <a:defRPr/>
                      </a:pPr>
                      <a:r>
                        <a:rPr lang="en-US" sz="2223">
                          <a:solidFill>
                            <a:srgbClr val="FFFFFF"/>
                          </a:solidFill>
                          <a:latin typeface="Canva Sans"/>
                        </a:rPr>
                        <a:t>Faster RCNN</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ctr">
                        <a:lnSpc>
                          <a:spcPts val="3112"/>
                        </a:lnSpc>
                        <a:defRPr/>
                      </a:pPr>
                      <a:r>
                        <a:rPr lang="en-US" sz="2223">
                          <a:solidFill>
                            <a:srgbClr val="FFFFFF"/>
                          </a:solidFill>
                          <a:latin typeface="Canva Sans"/>
                        </a:rPr>
                        <a:t>89%</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ctr">
                        <a:lnSpc>
                          <a:spcPts val="3112"/>
                        </a:lnSpc>
                        <a:defRPr/>
                      </a:pPr>
                      <a:r>
                        <a:rPr lang="en-US" sz="2223">
                          <a:solidFill>
                            <a:srgbClr val="FFFFFF"/>
                          </a:solidFill>
                          <a:latin typeface="Canva Sans"/>
                        </a:rPr>
                        <a:t>0.5</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874713">
                <a:tc>
                  <a:txBody>
                    <a:bodyPr/>
                    <a:lstStyle/>
                    <a:p>
                      <a:pPr algn="ctr">
                        <a:lnSpc>
                          <a:spcPts val="3112"/>
                        </a:lnSpc>
                        <a:defRPr/>
                      </a:pPr>
                      <a:r>
                        <a:rPr lang="en-US" sz="2223">
                          <a:solidFill>
                            <a:srgbClr val="FFFFFF"/>
                          </a:solidFill>
                          <a:latin typeface="Canva Sans"/>
                        </a:rPr>
                        <a:t>EfficientNet</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ctr">
                        <a:lnSpc>
                          <a:spcPts val="3112"/>
                        </a:lnSpc>
                        <a:defRPr/>
                      </a:pPr>
                      <a:r>
                        <a:rPr lang="en-US" sz="2223">
                          <a:solidFill>
                            <a:srgbClr val="FFFFFF"/>
                          </a:solidFill>
                          <a:latin typeface="Canva Sans"/>
                        </a:rPr>
                        <a:t>96%</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ctr">
                        <a:lnSpc>
                          <a:spcPts val="3112"/>
                        </a:lnSpc>
                        <a:defRPr/>
                      </a:pPr>
                      <a:r>
                        <a:rPr lang="en-US" sz="2223">
                          <a:solidFill>
                            <a:srgbClr val="FFFFFF"/>
                          </a:solidFill>
                          <a:latin typeface="Canva Sans"/>
                        </a:rPr>
                        <a:t>-</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874713">
                <a:tc>
                  <a:txBody>
                    <a:bodyPr/>
                    <a:lstStyle/>
                    <a:p>
                      <a:pPr algn="ctr">
                        <a:lnSpc>
                          <a:spcPts val="3112"/>
                        </a:lnSpc>
                        <a:defRPr/>
                      </a:pPr>
                      <a:r>
                        <a:rPr lang="en-US" sz="2223">
                          <a:solidFill>
                            <a:srgbClr val="FFFFFF"/>
                          </a:solidFill>
                          <a:latin typeface="Canva Sans"/>
                        </a:rPr>
                        <a:t>MobileNet</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ctr">
                        <a:lnSpc>
                          <a:spcPts val="3112"/>
                        </a:lnSpc>
                        <a:defRPr/>
                      </a:pPr>
                      <a:r>
                        <a:rPr lang="en-US" sz="2223">
                          <a:solidFill>
                            <a:srgbClr val="FFFFFF"/>
                          </a:solidFill>
                          <a:latin typeface="Canva Sans"/>
                        </a:rPr>
                        <a:t>87%</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ctr">
                        <a:lnSpc>
                          <a:spcPts val="3112"/>
                        </a:lnSpc>
                        <a:defRPr/>
                      </a:pPr>
                      <a:r>
                        <a:rPr lang="en-US" sz="2223">
                          <a:solidFill>
                            <a:srgbClr val="FFFFFF"/>
                          </a:solidFill>
                          <a:latin typeface="Canva Sans"/>
                        </a:rPr>
                        <a:t>-</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7" name="TextBox 17"/>
          <p:cNvSpPr txBox="1"/>
          <p:nvPr/>
        </p:nvSpPr>
        <p:spPr>
          <a:xfrm>
            <a:off x="2658686" y="895350"/>
            <a:ext cx="11281249" cy="1177893"/>
          </a:xfrm>
          <a:prstGeom prst="rect">
            <a:avLst/>
          </a:prstGeom>
        </p:spPr>
        <p:txBody>
          <a:bodyPr lIns="0" tIns="0" rIns="0" bIns="0" rtlCol="0" anchor="t">
            <a:spAutoFit/>
          </a:bodyPr>
          <a:lstStyle/>
          <a:p>
            <a:pPr algn="l">
              <a:lnSpc>
                <a:spcPts val="9626"/>
              </a:lnSpc>
              <a:spcBef>
                <a:spcPct val="0"/>
              </a:spcBef>
            </a:pPr>
            <a:r>
              <a:rPr lang="en-US" sz="6876">
                <a:solidFill>
                  <a:srgbClr val="FFFFFF"/>
                </a:solidFill>
                <a:latin typeface="Canva Sans"/>
              </a:rPr>
              <a:t>Results</a:t>
            </a:r>
          </a:p>
        </p:txBody>
      </p:sp>
      <p:sp>
        <p:nvSpPr>
          <p:cNvPr id="18" name="TextBox 18"/>
          <p:cNvSpPr txBox="1"/>
          <p:nvPr/>
        </p:nvSpPr>
        <p:spPr>
          <a:xfrm>
            <a:off x="1710438" y="2501460"/>
            <a:ext cx="14259930" cy="497841"/>
          </a:xfrm>
          <a:prstGeom prst="rect">
            <a:avLst/>
          </a:prstGeom>
        </p:spPr>
        <p:txBody>
          <a:bodyPr lIns="0" tIns="0" rIns="0" bIns="0" rtlCol="0" anchor="t">
            <a:spAutoFit/>
          </a:bodyPr>
          <a:lstStyle/>
          <a:p>
            <a:pPr algn="l">
              <a:lnSpc>
                <a:spcPts val="4059"/>
              </a:lnSpc>
            </a:pPr>
            <a:r>
              <a:rPr lang="en-US" sz="2899">
                <a:solidFill>
                  <a:srgbClr val="FFFFFF"/>
                </a:solidFill>
                <a:latin typeface="Canva Sans Bold"/>
              </a:rPr>
              <a:t>After 500 epoches:</a:t>
            </a:r>
          </a:p>
        </p:txBody>
      </p:sp>
      <p:sp>
        <p:nvSpPr>
          <p:cNvPr id="19" name="Freeform 19"/>
          <p:cNvSpPr/>
          <p:nvPr/>
        </p:nvSpPr>
        <p:spPr>
          <a:xfrm>
            <a:off x="15231292" y="822113"/>
            <a:ext cx="2028008" cy="2177188"/>
          </a:xfrm>
          <a:custGeom>
            <a:avLst/>
            <a:gdLst/>
            <a:ahLst/>
            <a:cxnLst/>
            <a:rect l="l" t="t" r="r" b="b"/>
            <a:pathLst>
              <a:path w="2028008" h="2177188">
                <a:moveTo>
                  <a:pt x="0" y="0"/>
                </a:moveTo>
                <a:lnTo>
                  <a:pt x="2028008" y="0"/>
                </a:lnTo>
                <a:lnTo>
                  <a:pt x="2028008" y="2177188"/>
                </a:lnTo>
                <a:lnTo>
                  <a:pt x="0" y="217718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0" name="TextBox 20"/>
          <p:cNvSpPr txBox="1"/>
          <p:nvPr/>
        </p:nvSpPr>
        <p:spPr>
          <a:xfrm>
            <a:off x="1710438" y="8739844"/>
            <a:ext cx="14259930" cy="422275"/>
          </a:xfrm>
          <a:prstGeom prst="rect">
            <a:avLst/>
          </a:prstGeom>
        </p:spPr>
        <p:txBody>
          <a:bodyPr lIns="0" tIns="0" rIns="0" bIns="0" rtlCol="0" anchor="t">
            <a:spAutoFit/>
          </a:bodyPr>
          <a:lstStyle/>
          <a:p>
            <a:pPr algn="l">
              <a:lnSpc>
                <a:spcPts val="3499"/>
              </a:lnSpc>
            </a:pPr>
            <a:r>
              <a:rPr lang="en-US" sz="2499">
                <a:solidFill>
                  <a:srgbClr val="FFFFFF"/>
                </a:solidFill>
                <a:latin typeface="Canva Sans Bold"/>
              </a:rPr>
              <a:t>We were keen to achieve high accuracy for VIP to ensure their safety.</a:t>
            </a:r>
          </a:p>
        </p:txBody>
      </p:sp>
      <p:grpSp>
        <p:nvGrpSpPr>
          <p:cNvPr id="21" name="Group 21"/>
          <p:cNvGrpSpPr/>
          <p:nvPr/>
        </p:nvGrpSpPr>
        <p:grpSpPr>
          <a:xfrm>
            <a:off x="585991" y="983507"/>
            <a:ext cx="1418663" cy="1134930"/>
            <a:chOff x="0" y="0"/>
            <a:chExt cx="1891550" cy="1513240"/>
          </a:xfrm>
        </p:grpSpPr>
        <p:sp>
          <p:nvSpPr>
            <p:cNvPr id="22" name="Freeform 22"/>
            <p:cNvSpPr/>
            <p:nvPr/>
          </p:nvSpPr>
          <p:spPr>
            <a:xfrm>
              <a:off x="0" y="0"/>
              <a:ext cx="1891550" cy="1513240"/>
            </a:xfrm>
            <a:custGeom>
              <a:avLst/>
              <a:gdLst/>
              <a:ahLst/>
              <a:cxnLst/>
              <a:rect l="l" t="t" r="r" b="b"/>
              <a:pathLst>
                <a:path w="1891550" h="1513240">
                  <a:moveTo>
                    <a:pt x="0" y="0"/>
                  </a:moveTo>
                  <a:lnTo>
                    <a:pt x="1891550" y="0"/>
                  </a:lnTo>
                  <a:lnTo>
                    <a:pt x="1891550" y="1513240"/>
                  </a:lnTo>
                  <a:lnTo>
                    <a:pt x="0" y="15132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3" name="TextBox 23"/>
            <p:cNvSpPr txBox="1"/>
            <p:nvPr/>
          </p:nvSpPr>
          <p:spPr>
            <a:xfrm>
              <a:off x="237782" y="254477"/>
              <a:ext cx="1511283" cy="1083041"/>
            </a:xfrm>
            <a:prstGeom prst="rect">
              <a:avLst/>
            </a:prstGeom>
          </p:spPr>
          <p:txBody>
            <a:bodyPr lIns="0" tIns="0" rIns="0" bIns="0" rtlCol="0" anchor="t">
              <a:spAutoFit/>
            </a:bodyPr>
            <a:lstStyle/>
            <a:p>
              <a:pPr algn="ctr">
                <a:lnSpc>
                  <a:spcPts val="6568"/>
                </a:lnSpc>
              </a:pPr>
              <a:r>
                <a:rPr lang="en-US" sz="4691" spc="309">
                  <a:solidFill>
                    <a:srgbClr val="DFD3BE"/>
                  </a:solidFill>
                  <a:latin typeface="Childos Arabic"/>
                </a:rPr>
                <a:t>7.1</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rot="-5400000">
            <a:off x="-2349379" y="-69714"/>
            <a:ext cx="15395296" cy="12694525"/>
          </a:xfrm>
          <a:custGeom>
            <a:avLst/>
            <a:gdLst/>
            <a:ahLst/>
            <a:cxnLst/>
            <a:rect l="l" t="t" r="r" b="b"/>
            <a:pathLst>
              <a:path w="15395296" h="12694525">
                <a:moveTo>
                  <a:pt x="0" y="0"/>
                </a:moveTo>
                <a:lnTo>
                  <a:pt x="15395296" y="0"/>
                </a:lnTo>
                <a:lnTo>
                  <a:pt x="15395296" y="12694525"/>
                </a:lnTo>
                <a:lnTo>
                  <a:pt x="0" y="12694525"/>
                </a:lnTo>
                <a:lnTo>
                  <a:pt x="0" y="0"/>
                </a:lnTo>
                <a:close/>
              </a:path>
            </a:pathLst>
          </a:custGeom>
          <a:blipFill>
            <a:blip r:embed="rId2"/>
            <a:stretch>
              <a:fillRect l="-38807" r="-21303"/>
            </a:stretch>
          </a:blipFill>
        </p:spPr>
        <p:txBody>
          <a:bodyPr/>
          <a:lstStyle/>
          <a:p>
            <a:endParaRPr lang="en-US"/>
          </a:p>
        </p:txBody>
      </p:sp>
      <p:sp>
        <p:nvSpPr>
          <p:cNvPr id="3" name="Freeform 3"/>
          <p:cNvSpPr/>
          <p:nvPr/>
        </p:nvSpPr>
        <p:spPr>
          <a:xfrm>
            <a:off x="-207898" y="-1054477"/>
            <a:ext cx="7014176" cy="11707100"/>
          </a:xfrm>
          <a:custGeom>
            <a:avLst/>
            <a:gdLst/>
            <a:ahLst/>
            <a:cxnLst/>
            <a:rect l="l" t="t" r="r" b="b"/>
            <a:pathLst>
              <a:path w="7014176" h="11707100">
                <a:moveTo>
                  <a:pt x="0" y="0"/>
                </a:moveTo>
                <a:lnTo>
                  <a:pt x="7014176" y="0"/>
                </a:lnTo>
                <a:lnTo>
                  <a:pt x="7014176" y="11707100"/>
                </a:lnTo>
                <a:lnTo>
                  <a:pt x="0" y="11707100"/>
                </a:lnTo>
                <a:lnTo>
                  <a:pt x="0" y="0"/>
                </a:lnTo>
                <a:close/>
              </a:path>
            </a:pathLst>
          </a:custGeom>
          <a:blipFill>
            <a:blip r:embed="rId3">
              <a:alphaModFix amt="79000"/>
            </a:blip>
            <a:stretch>
              <a:fillRect r="-66906"/>
            </a:stretch>
          </a:blipFill>
        </p:spPr>
        <p:txBody>
          <a:bodyPr/>
          <a:lstStyle/>
          <a:p>
            <a:endParaRPr lang="en-US"/>
          </a:p>
        </p:txBody>
      </p:sp>
      <p:grpSp>
        <p:nvGrpSpPr>
          <p:cNvPr id="4" name="Group 4"/>
          <p:cNvGrpSpPr/>
          <p:nvPr/>
        </p:nvGrpSpPr>
        <p:grpSpPr>
          <a:xfrm>
            <a:off x="10289028" y="7811129"/>
            <a:ext cx="6404189" cy="471183"/>
            <a:chOff x="0" y="0"/>
            <a:chExt cx="1686700" cy="124098"/>
          </a:xfrm>
        </p:grpSpPr>
        <p:sp>
          <p:nvSpPr>
            <p:cNvPr id="5" name="Freeform 5"/>
            <p:cNvSpPr/>
            <p:nvPr/>
          </p:nvSpPr>
          <p:spPr>
            <a:xfrm>
              <a:off x="0" y="0"/>
              <a:ext cx="1686700" cy="124098"/>
            </a:xfrm>
            <a:custGeom>
              <a:avLst/>
              <a:gdLst/>
              <a:ahLst/>
              <a:cxnLst/>
              <a:rect l="l" t="t" r="r" b="b"/>
              <a:pathLst>
                <a:path w="1686700" h="124098">
                  <a:moveTo>
                    <a:pt x="0" y="0"/>
                  </a:moveTo>
                  <a:lnTo>
                    <a:pt x="1686700" y="0"/>
                  </a:lnTo>
                  <a:lnTo>
                    <a:pt x="1686700" y="124098"/>
                  </a:lnTo>
                  <a:lnTo>
                    <a:pt x="0" y="124098"/>
                  </a:lnTo>
                  <a:close/>
                </a:path>
              </a:pathLst>
            </a:custGeom>
            <a:solidFill>
              <a:srgbClr val="141414">
                <a:alpha val="80000"/>
              </a:srgbClr>
            </a:solidFill>
          </p:spPr>
          <p:txBody>
            <a:bodyPr/>
            <a:lstStyle/>
            <a:p>
              <a:endParaRPr lang="en-US"/>
            </a:p>
          </p:txBody>
        </p:sp>
        <p:sp>
          <p:nvSpPr>
            <p:cNvPr id="6" name="TextBox 6"/>
            <p:cNvSpPr txBox="1"/>
            <p:nvPr/>
          </p:nvSpPr>
          <p:spPr>
            <a:xfrm>
              <a:off x="0" y="-66675"/>
              <a:ext cx="1686700" cy="190773"/>
            </a:xfrm>
            <a:prstGeom prst="rect">
              <a:avLst/>
            </a:prstGeom>
          </p:spPr>
          <p:txBody>
            <a:bodyPr lIns="50800" tIns="50800" rIns="50800" bIns="50800" rtlCol="0" anchor="ctr"/>
            <a:lstStyle/>
            <a:p>
              <a:pPr algn="ctr">
                <a:lnSpc>
                  <a:spcPts val="3499"/>
                </a:lnSpc>
              </a:pPr>
              <a:endParaRPr/>
            </a:p>
          </p:txBody>
        </p:sp>
      </p:grpSp>
      <p:grpSp>
        <p:nvGrpSpPr>
          <p:cNvPr id="7" name="Group 7"/>
          <p:cNvGrpSpPr/>
          <p:nvPr/>
        </p:nvGrpSpPr>
        <p:grpSpPr>
          <a:xfrm>
            <a:off x="12379709" y="-404047"/>
            <a:ext cx="1440666" cy="1561542"/>
            <a:chOff x="0" y="0"/>
            <a:chExt cx="1920888" cy="2082056"/>
          </a:xfrm>
        </p:grpSpPr>
        <p:sp>
          <p:nvSpPr>
            <p:cNvPr id="8" name="Freeform 8"/>
            <p:cNvSpPr/>
            <p:nvPr/>
          </p:nvSpPr>
          <p:spPr>
            <a:xfrm rot="1583709">
              <a:off x="277274" y="1616691"/>
              <a:ext cx="278634" cy="278634"/>
            </a:xfrm>
            <a:custGeom>
              <a:avLst/>
              <a:gdLst/>
              <a:ahLst/>
              <a:cxnLst/>
              <a:rect l="l" t="t" r="r" b="b"/>
              <a:pathLst>
                <a:path w="278634" h="278634">
                  <a:moveTo>
                    <a:pt x="0" y="0"/>
                  </a:moveTo>
                  <a:lnTo>
                    <a:pt x="278634" y="0"/>
                  </a:lnTo>
                  <a:lnTo>
                    <a:pt x="278634" y="278634"/>
                  </a:lnTo>
                  <a:lnTo>
                    <a:pt x="0" y="2786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9" name="Group 9"/>
            <p:cNvGrpSpPr/>
            <p:nvPr/>
          </p:nvGrpSpPr>
          <p:grpSpPr>
            <a:xfrm rot="1583709">
              <a:off x="343596" y="1683013"/>
              <a:ext cx="145991" cy="14599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1" name="TextBox 11"/>
              <p:cNvSpPr txBox="1"/>
              <p:nvPr/>
            </p:nvSpPr>
            <p:spPr>
              <a:xfrm>
                <a:off x="76200" y="9525"/>
                <a:ext cx="660400" cy="727075"/>
              </a:xfrm>
              <a:prstGeom prst="rect">
                <a:avLst/>
              </a:prstGeom>
            </p:spPr>
            <p:txBody>
              <a:bodyPr lIns="46236" tIns="46236" rIns="46236" bIns="46236" rtlCol="0" anchor="ctr"/>
              <a:lstStyle/>
              <a:p>
                <a:pPr algn="ctr">
                  <a:lnSpc>
                    <a:spcPts val="3499"/>
                  </a:lnSpc>
                </a:pPr>
                <a:endParaRPr/>
              </a:p>
            </p:txBody>
          </p:sp>
        </p:grpSp>
        <p:sp>
          <p:nvSpPr>
            <p:cNvPr id="12" name="Freeform 12"/>
            <p:cNvSpPr/>
            <p:nvPr/>
          </p:nvSpPr>
          <p:spPr>
            <a:xfrm rot="2127535" flipH="1">
              <a:off x="414776" y="151590"/>
              <a:ext cx="1091335" cy="1778877"/>
            </a:xfrm>
            <a:custGeom>
              <a:avLst/>
              <a:gdLst/>
              <a:ahLst/>
              <a:cxnLst/>
              <a:rect l="l" t="t" r="r" b="b"/>
              <a:pathLst>
                <a:path w="1091335" h="1778877">
                  <a:moveTo>
                    <a:pt x="1091336" y="0"/>
                  </a:moveTo>
                  <a:lnTo>
                    <a:pt x="0" y="0"/>
                  </a:lnTo>
                  <a:lnTo>
                    <a:pt x="0" y="1778876"/>
                  </a:lnTo>
                  <a:lnTo>
                    <a:pt x="1091336" y="1778876"/>
                  </a:lnTo>
                  <a:lnTo>
                    <a:pt x="1091336"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3" name="Freeform 13"/>
          <p:cNvSpPr/>
          <p:nvPr/>
        </p:nvSpPr>
        <p:spPr>
          <a:xfrm>
            <a:off x="15540672" y="190280"/>
            <a:ext cx="2161337" cy="2161337"/>
          </a:xfrm>
          <a:custGeom>
            <a:avLst/>
            <a:gdLst/>
            <a:ahLst/>
            <a:cxnLst/>
            <a:rect l="l" t="t" r="r" b="b"/>
            <a:pathLst>
              <a:path w="2161337" h="2161337">
                <a:moveTo>
                  <a:pt x="0" y="0"/>
                </a:moveTo>
                <a:lnTo>
                  <a:pt x="2161337" y="0"/>
                </a:lnTo>
                <a:lnTo>
                  <a:pt x="2161337" y="2161337"/>
                </a:lnTo>
                <a:lnTo>
                  <a:pt x="0" y="21613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6705740" y="-1054477"/>
            <a:ext cx="7014176" cy="11707100"/>
          </a:xfrm>
          <a:custGeom>
            <a:avLst/>
            <a:gdLst/>
            <a:ahLst/>
            <a:cxnLst/>
            <a:rect l="l" t="t" r="r" b="b"/>
            <a:pathLst>
              <a:path w="7014176" h="11707100">
                <a:moveTo>
                  <a:pt x="0" y="0"/>
                </a:moveTo>
                <a:lnTo>
                  <a:pt x="7014176" y="0"/>
                </a:lnTo>
                <a:lnTo>
                  <a:pt x="7014176" y="11707100"/>
                </a:lnTo>
                <a:lnTo>
                  <a:pt x="0" y="11707100"/>
                </a:lnTo>
                <a:lnTo>
                  <a:pt x="0" y="0"/>
                </a:lnTo>
                <a:close/>
              </a:path>
            </a:pathLst>
          </a:custGeom>
          <a:blipFill>
            <a:blip r:embed="rId3">
              <a:alphaModFix amt="79000"/>
            </a:blip>
            <a:stretch>
              <a:fillRect r="-66906"/>
            </a:stretch>
          </a:blipFill>
        </p:spPr>
        <p:txBody>
          <a:bodyPr/>
          <a:lstStyle/>
          <a:p>
            <a:endParaRPr lang="en-US"/>
          </a:p>
        </p:txBody>
      </p:sp>
      <p:sp>
        <p:nvSpPr>
          <p:cNvPr id="15" name="Freeform 15"/>
          <p:cNvSpPr/>
          <p:nvPr/>
        </p:nvSpPr>
        <p:spPr>
          <a:xfrm>
            <a:off x="13820453" y="-1420100"/>
            <a:ext cx="7014176" cy="11707100"/>
          </a:xfrm>
          <a:custGeom>
            <a:avLst/>
            <a:gdLst/>
            <a:ahLst/>
            <a:cxnLst/>
            <a:rect l="l" t="t" r="r" b="b"/>
            <a:pathLst>
              <a:path w="7014176" h="11707100">
                <a:moveTo>
                  <a:pt x="0" y="0"/>
                </a:moveTo>
                <a:lnTo>
                  <a:pt x="7014176" y="0"/>
                </a:lnTo>
                <a:lnTo>
                  <a:pt x="7014176" y="11707100"/>
                </a:lnTo>
                <a:lnTo>
                  <a:pt x="0" y="11707100"/>
                </a:lnTo>
                <a:lnTo>
                  <a:pt x="0" y="0"/>
                </a:lnTo>
                <a:close/>
              </a:path>
            </a:pathLst>
          </a:custGeom>
          <a:blipFill>
            <a:blip r:embed="rId3">
              <a:alphaModFix amt="79000"/>
            </a:blip>
            <a:stretch>
              <a:fillRect r="-66906"/>
            </a:stretch>
          </a:blipFill>
        </p:spPr>
        <p:txBody>
          <a:bodyPr/>
          <a:lstStyle/>
          <a:p>
            <a:endParaRPr lang="en-US"/>
          </a:p>
        </p:txBody>
      </p:sp>
      <p:sp>
        <p:nvSpPr>
          <p:cNvPr id="16" name="Freeform 16"/>
          <p:cNvSpPr/>
          <p:nvPr/>
        </p:nvSpPr>
        <p:spPr>
          <a:xfrm>
            <a:off x="5201747" y="1864669"/>
            <a:ext cx="5247428" cy="7136502"/>
          </a:xfrm>
          <a:custGeom>
            <a:avLst/>
            <a:gdLst/>
            <a:ahLst/>
            <a:cxnLst/>
            <a:rect l="l" t="t" r="r" b="b"/>
            <a:pathLst>
              <a:path w="5247428" h="7136502">
                <a:moveTo>
                  <a:pt x="0" y="0"/>
                </a:moveTo>
                <a:lnTo>
                  <a:pt x="5247427" y="0"/>
                </a:lnTo>
                <a:lnTo>
                  <a:pt x="5247427" y="7136502"/>
                </a:lnTo>
                <a:lnTo>
                  <a:pt x="0" y="7136502"/>
                </a:lnTo>
                <a:lnTo>
                  <a:pt x="0" y="0"/>
                </a:lnTo>
                <a:close/>
              </a:path>
            </a:pathLst>
          </a:custGeom>
          <a:blipFill>
            <a:blip r:embed="rId10"/>
            <a:stretch>
              <a:fillRect/>
            </a:stretch>
          </a:blipFill>
        </p:spPr>
        <p:txBody>
          <a:bodyPr/>
          <a:lstStyle/>
          <a:p>
            <a:endParaRPr lang="en-US"/>
          </a:p>
        </p:txBody>
      </p:sp>
      <p:sp>
        <p:nvSpPr>
          <p:cNvPr id="17" name="Freeform 17"/>
          <p:cNvSpPr/>
          <p:nvPr/>
        </p:nvSpPr>
        <p:spPr>
          <a:xfrm>
            <a:off x="-643190" y="0"/>
            <a:ext cx="23637186" cy="10499380"/>
          </a:xfrm>
          <a:prstGeom prst="rect">
            <a:avLst/>
          </a:prstGeom>
          <a:blipFill>
            <a:blip r:embed="rId11"/>
            <a:stretch>
              <a:fillRect t="-100086" b="-100086"/>
            </a:stretch>
          </a:blipFill>
        </p:spPr>
        <p:txBody>
          <a:bodyPr lIns="91440" tIns="45720" rIns="91440" bIns="45720" anchor="t"/>
          <a:lstStyle/>
          <a:p>
            <a:endParaRPr lang="en-US" dirty="0">
              <a:highlight>
                <a:srgbClr val="000000"/>
              </a:highlight>
              <a:cs typeface="Calibri"/>
            </a:endParaRPr>
          </a:p>
        </p:txBody>
      </p:sp>
      <p:sp>
        <p:nvSpPr>
          <p:cNvPr id="22" name="TextBox 22"/>
          <p:cNvSpPr txBox="1"/>
          <p:nvPr/>
        </p:nvSpPr>
        <p:spPr>
          <a:xfrm>
            <a:off x="2400695" y="272469"/>
            <a:ext cx="8610090" cy="1095343"/>
          </a:xfrm>
          <a:prstGeom prst="rect">
            <a:avLst/>
          </a:prstGeom>
        </p:spPr>
        <p:txBody>
          <a:bodyPr lIns="0" tIns="0" rIns="0" bIns="0" rtlCol="0" anchor="t">
            <a:spAutoFit/>
          </a:bodyPr>
          <a:lstStyle/>
          <a:p>
            <a:pPr algn="l">
              <a:lnSpc>
                <a:spcPts val="8926"/>
              </a:lnSpc>
              <a:spcBef>
                <a:spcPct val="0"/>
              </a:spcBef>
            </a:pPr>
            <a:r>
              <a:rPr lang="en-US" sz="6376">
                <a:solidFill>
                  <a:srgbClr val="FFFFFF"/>
                </a:solidFill>
                <a:latin typeface="Canva Sans"/>
              </a:rPr>
              <a:t>Run The Application</a:t>
            </a:r>
          </a:p>
        </p:txBody>
      </p:sp>
      <p:grpSp>
        <p:nvGrpSpPr>
          <p:cNvPr id="23" name="Group 23"/>
          <p:cNvGrpSpPr/>
          <p:nvPr/>
        </p:nvGrpSpPr>
        <p:grpSpPr>
          <a:xfrm>
            <a:off x="713102" y="213522"/>
            <a:ext cx="1418663" cy="1337062"/>
            <a:chOff x="0" y="0"/>
            <a:chExt cx="1891550" cy="1782749"/>
          </a:xfrm>
        </p:grpSpPr>
        <p:sp>
          <p:nvSpPr>
            <p:cNvPr id="24" name="Freeform 24"/>
            <p:cNvSpPr/>
            <p:nvPr/>
          </p:nvSpPr>
          <p:spPr>
            <a:xfrm>
              <a:off x="0" y="0"/>
              <a:ext cx="1891550" cy="1782749"/>
            </a:xfrm>
            <a:custGeom>
              <a:avLst/>
              <a:gdLst/>
              <a:ahLst/>
              <a:cxnLst/>
              <a:rect l="l" t="t" r="r" b="b"/>
              <a:pathLst>
                <a:path w="1891550" h="1782749">
                  <a:moveTo>
                    <a:pt x="0" y="0"/>
                  </a:moveTo>
                  <a:lnTo>
                    <a:pt x="1891550" y="0"/>
                  </a:lnTo>
                  <a:lnTo>
                    <a:pt x="1891550" y="1782749"/>
                  </a:lnTo>
                  <a:lnTo>
                    <a:pt x="0" y="1782749"/>
                  </a:lnTo>
                  <a:lnTo>
                    <a:pt x="0" y="0"/>
                  </a:lnTo>
                  <a:close/>
                </a:path>
              </a:pathLst>
            </a:custGeom>
            <a:blipFill>
              <a:blip r:embed="rId12">
                <a:extLst>
                  <a:ext uri="{96DAC541-7B7A-43D3-8B79-37D633B846F1}">
                    <asvg:svgBlip xmlns:asvg="http://schemas.microsoft.com/office/drawing/2016/SVG/main" r:embed="rId13"/>
                  </a:ext>
                </a:extLst>
              </a:blip>
              <a:stretch>
                <a:fillRect l="-8905" r="-8905"/>
              </a:stretch>
            </a:blipFill>
          </p:spPr>
          <p:txBody>
            <a:bodyPr/>
            <a:lstStyle/>
            <a:p>
              <a:endParaRPr lang="en-US"/>
            </a:p>
          </p:txBody>
        </p:sp>
        <p:sp>
          <p:nvSpPr>
            <p:cNvPr id="25" name="TextBox 25"/>
            <p:cNvSpPr txBox="1"/>
            <p:nvPr/>
          </p:nvSpPr>
          <p:spPr>
            <a:xfrm>
              <a:off x="190134" y="189273"/>
              <a:ext cx="1511283" cy="1390650"/>
            </a:xfrm>
            <a:prstGeom prst="rect">
              <a:avLst/>
            </a:prstGeom>
          </p:spPr>
          <p:txBody>
            <a:bodyPr lIns="0" tIns="0" rIns="0" bIns="0" rtlCol="0" anchor="t">
              <a:spAutoFit/>
            </a:bodyPr>
            <a:lstStyle/>
            <a:p>
              <a:pPr algn="ctr">
                <a:lnSpc>
                  <a:spcPts val="8399"/>
                </a:lnSpc>
              </a:pPr>
              <a:r>
                <a:rPr lang="en-US" sz="5999" spc="395">
                  <a:solidFill>
                    <a:srgbClr val="FFFFFF"/>
                  </a:solidFill>
                  <a:latin typeface="Childos Arabic"/>
                </a:rPr>
                <a:t>7.2</a:t>
              </a:r>
            </a:p>
          </p:txBody>
        </p:sp>
      </p:grpSp>
      <p:sp>
        <p:nvSpPr>
          <p:cNvPr id="26" name="Freeform 26"/>
          <p:cNvSpPr/>
          <p:nvPr/>
        </p:nvSpPr>
        <p:spPr>
          <a:xfrm>
            <a:off x="15854757" y="-296667"/>
            <a:ext cx="1847252" cy="1847252"/>
          </a:xfrm>
          <a:custGeom>
            <a:avLst/>
            <a:gdLst/>
            <a:ahLst/>
            <a:cxnLst/>
            <a:rect l="l" t="t" r="r" b="b"/>
            <a:pathLst>
              <a:path w="1847252" h="1847252">
                <a:moveTo>
                  <a:pt x="0" y="0"/>
                </a:moveTo>
                <a:lnTo>
                  <a:pt x="1847252" y="0"/>
                </a:lnTo>
                <a:lnTo>
                  <a:pt x="1847252" y="1847251"/>
                </a:lnTo>
                <a:lnTo>
                  <a:pt x="0" y="18472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27" name="Picture 26" descr="A screenshot of a phone&#10;&#10;Description automatically generated">
            <a:extLst>
              <a:ext uri="{FF2B5EF4-FFF2-40B4-BE49-F238E27FC236}">
                <a16:creationId xmlns:a16="http://schemas.microsoft.com/office/drawing/2014/main" id="{08900D27-F5DE-2CA6-B03E-1038546C49D0}"/>
              </a:ext>
            </a:extLst>
          </p:cNvPr>
          <p:cNvPicPr>
            <a:picLocks noChangeAspect="1"/>
          </p:cNvPicPr>
          <p:nvPr/>
        </p:nvPicPr>
        <p:blipFill>
          <a:blip r:embed="rId14"/>
          <a:stretch>
            <a:fillRect/>
          </a:stretch>
        </p:blipFill>
        <p:spPr>
          <a:xfrm>
            <a:off x="-23813" y="1832404"/>
            <a:ext cx="4588732" cy="8460260"/>
          </a:xfrm>
          <a:prstGeom prst="rect">
            <a:avLst/>
          </a:prstGeom>
        </p:spPr>
      </p:pic>
      <p:pic>
        <p:nvPicPr>
          <p:cNvPr id="28" name="Picture 27" descr="A screenshot of a phone&#10;&#10;Description automatically generated">
            <a:extLst>
              <a:ext uri="{FF2B5EF4-FFF2-40B4-BE49-F238E27FC236}">
                <a16:creationId xmlns:a16="http://schemas.microsoft.com/office/drawing/2014/main" id="{0812D31D-7153-C25E-5453-A803F828A5B1}"/>
              </a:ext>
            </a:extLst>
          </p:cNvPr>
          <p:cNvPicPr>
            <a:picLocks noChangeAspect="1"/>
          </p:cNvPicPr>
          <p:nvPr/>
        </p:nvPicPr>
        <p:blipFill>
          <a:blip r:embed="rId14"/>
          <a:stretch>
            <a:fillRect/>
          </a:stretch>
        </p:blipFill>
        <p:spPr>
          <a:xfrm>
            <a:off x="13826724" y="1831956"/>
            <a:ext cx="4588732" cy="8460260"/>
          </a:xfrm>
          <a:prstGeom prst="rect">
            <a:avLst/>
          </a:prstGeom>
        </p:spPr>
      </p:pic>
      <p:pic>
        <p:nvPicPr>
          <p:cNvPr id="29" name="Picture 28" descr="A screenshot of a phone&#10;&#10;Description automatically generated">
            <a:extLst>
              <a:ext uri="{FF2B5EF4-FFF2-40B4-BE49-F238E27FC236}">
                <a16:creationId xmlns:a16="http://schemas.microsoft.com/office/drawing/2014/main" id="{E948EDEE-C49A-212A-F494-17708329B610}"/>
              </a:ext>
            </a:extLst>
          </p:cNvPr>
          <p:cNvPicPr>
            <a:picLocks noChangeAspect="1"/>
          </p:cNvPicPr>
          <p:nvPr/>
        </p:nvPicPr>
        <p:blipFill>
          <a:blip r:embed="rId14"/>
          <a:stretch>
            <a:fillRect/>
          </a:stretch>
        </p:blipFill>
        <p:spPr>
          <a:xfrm>
            <a:off x="9226742" y="1871131"/>
            <a:ext cx="4588732" cy="8460260"/>
          </a:xfrm>
          <a:prstGeom prst="rect">
            <a:avLst/>
          </a:prstGeom>
        </p:spPr>
      </p:pic>
      <p:pic>
        <p:nvPicPr>
          <p:cNvPr id="30" name="Picture 29" descr="A screenshot of a phone&#10;&#10;Description automatically generated">
            <a:extLst>
              <a:ext uri="{FF2B5EF4-FFF2-40B4-BE49-F238E27FC236}">
                <a16:creationId xmlns:a16="http://schemas.microsoft.com/office/drawing/2014/main" id="{9645CDDB-4FD7-0DC2-606E-0C12D6301620}"/>
              </a:ext>
            </a:extLst>
          </p:cNvPr>
          <p:cNvPicPr>
            <a:picLocks noChangeAspect="1"/>
          </p:cNvPicPr>
          <p:nvPr/>
        </p:nvPicPr>
        <p:blipFill>
          <a:blip r:embed="rId14"/>
          <a:stretch>
            <a:fillRect/>
          </a:stretch>
        </p:blipFill>
        <p:spPr>
          <a:xfrm>
            <a:off x="4579079" y="1863295"/>
            <a:ext cx="4588732" cy="8460260"/>
          </a:xfrm>
          <a:prstGeom prst="rect">
            <a:avLst/>
          </a:prstGeom>
        </p:spPr>
      </p:pic>
      <p:sp>
        <p:nvSpPr>
          <p:cNvPr id="31" name="Freeform 21">
            <a:extLst>
              <a:ext uri="{FF2B5EF4-FFF2-40B4-BE49-F238E27FC236}">
                <a16:creationId xmlns:a16="http://schemas.microsoft.com/office/drawing/2014/main" id="{3FF73C6E-3C99-3466-96E2-7170D3D296AA}"/>
              </a:ext>
            </a:extLst>
          </p:cNvPr>
          <p:cNvSpPr/>
          <p:nvPr/>
        </p:nvSpPr>
        <p:spPr>
          <a:xfrm>
            <a:off x="441280" y="2266267"/>
            <a:ext cx="3663802" cy="7430673"/>
          </a:xfrm>
          <a:prstGeom prst="roundRect">
            <a:avLst/>
          </a:prstGeom>
          <a:blipFill>
            <a:blip r:embed="rId15"/>
            <a:stretch>
              <a:fillRect l="-145467" r="-148402"/>
            </a:stretch>
          </a:blipFill>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18">
            <a:extLst>
              <a:ext uri="{FF2B5EF4-FFF2-40B4-BE49-F238E27FC236}">
                <a16:creationId xmlns:a16="http://schemas.microsoft.com/office/drawing/2014/main" id="{799B73B3-BD9D-3C18-8EBA-BF0E53279EB7}"/>
              </a:ext>
            </a:extLst>
          </p:cNvPr>
          <p:cNvSpPr/>
          <p:nvPr/>
        </p:nvSpPr>
        <p:spPr>
          <a:xfrm>
            <a:off x="4988446" y="2328049"/>
            <a:ext cx="3695035" cy="7384335"/>
          </a:xfrm>
          <a:prstGeom prst="roundRect">
            <a:avLst/>
          </a:prstGeom>
          <a:blipFill>
            <a:blip r:embed="rId16"/>
            <a:stretch>
              <a:fillRect l="-145338" r="-143222"/>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8" name="Picture 17" descr="A fire extinguisher in a corner&#10;&#10;Description automatically generated">
            <a:extLst>
              <a:ext uri="{FF2B5EF4-FFF2-40B4-BE49-F238E27FC236}">
                <a16:creationId xmlns:a16="http://schemas.microsoft.com/office/drawing/2014/main" id="{5F338D84-70AC-321A-7EAA-A1FC73B3B223}"/>
              </a:ext>
            </a:extLst>
          </p:cNvPr>
          <p:cNvPicPr>
            <a:picLocks noChangeAspect="1"/>
          </p:cNvPicPr>
          <p:nvPr/>
        </p:nvPicPr>
        <p:blipFill>
          <a:blip r:embed="rId17"/>
          <a:stretch>
            <a:fillRect/>
          </a:stretch>
        </p:blipFill>
        <p:spPr>
          <a:xfrm>
            <a:off x="9705212" y="2335694"/>
            <a:ext cx="3631795" cy="7421219"/>
          </a:xfrm>
          <a:prstGeom prst="roundRect">
            <a:avLst/>
          </a:prstGeom>
          <a:ln>
            <a:solidFill>
              <a:schemeClr val="tx1"/>
            </a:solidFill>
          </a:ln>
        </p:spPr>
      </p:pic>
      <p:pic>
        <p:nvPicPr>
          <p:cNvPr id="19" name="Picture 18" descr="A screenshot of a phone&#10;&#10;Description automatically generated">
            <a:extLst>
              <a:ext uri="{FF2B5EF4-FFF2-40B4-BE49-F238E27FC236}">
                <a16:creationId xmlns:a16="http://schemas.microsoft.com/office/drawing/2014/main" id="{26307FC2-13AA-7F85-200E-FA408635EFE3}"/>
              </a:ext>
            </a:extLst>
          </p:cNvPr>
          <p:cNvPicPr>
            <a:picLocks noChangeAspect="1"/>
          </p:cNvPicPr>
          <p:nvPr/>
        </p:nvPicPr>
        <p:blipFill>
          <a:blip r:embed="rId18"/>
          <a:stretch>
            <a:fillRect/>
          </a:stretch>
        </p:blipFill>
        <p:spPr>
          <a:xfrm>
            <a:off x="14277211" y="2252869"/>
            <a:ext cx="3681491" cy="7504046"/>
          </a:xfrm>
          <a:prstGeom prst="round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rot="-5400000">
            <a:off x="-2349379" y="-69714"/>
            <a:ext cx="15395296" cy="12694525"/>
          </a:xfrm>
          <a:custGeom>
            <a:avLst/>
            <a:gdLst/>
            <a:ahLst/>
            <a:cxnLst/>
            <a:rect l="l" t="t" r="r" b="b"/>
            <a:pathLst>
              <a:path w="15395296" h="12694525">
                <a:moveTo>
                  <a:pt x="0" y="0"/>
                </a:moveTo>
                <a:lnTo>
                  <a:pt x="15395296" y="0"/>
                </a:lnTo>
                <a:lnTo>
                  <a:pt x="15395296" y="12694525"/>
                </a:lnTo>
                <a:lnTo>
                  <a:pt x="0" y="12694525"/>
                </a:lnTo>
                <a:lnTo>
                  <a:pt x="0" y="0"/>
                </a:lnTo>
                <a:close/>
              </a:path>
            </a:pathLst>
          </a:custGeom>
          <a:blipFill>
            <a:blip r:embed="rId4"/>
            <a:stretch>
              <a:fillRect l="-38807" r="-21303"/>
            </a:stretch>
          </a:blipFill>
        </p:spPr>
        <p:txBody>
          <a:bodyPr/>
          <a:lstStyle/>
          <a:p>
            <a:endParaRPr lang="en-US"/>
          </a:p>
        </p:txBody>
      </p:sp>
      <p:sp>
        <p:nvSpPr>
          <p:cNvPr id="3" name="Freeform 3"/>
          <p:cNvSpPr/>
          <p:nvPr/>
        </p:nvSpPr>
        <p:spPr>
          <a:xfrm>
            <a:off x="-207898" y="-1054477"/>
            <a:ext cx="7014176" cy="11707100"/>
          </a:xfrm>
          <a:custGeom>
            <a:avLst/>
            <a:gdLst/>
            <a:ahLst/>
            <a:cxnLst/>
            <a:rect l="l" t="t" r="r" b="b"/>
            <a:pathLst>
              <a:path w="7014176" h="11707100">
                <a:moveTo>
                  <a:pt x="0" y="0"/>
                </a:moveTo>
                <a:lnTo>
                  <a:pt x="7014176" y="0"/>
                </a:lnTo>
                <a:lnTo>
                  <a:pt x="7014176" y="11707100"/>
                </a:lnTo>
                <a:lnTo>
                  <a:pt x="0" y="11707100"/>
                </a:lnTo>
                <a:lnTo>
                  <a:pt x="0" y="0"/>
                </a:lnTo>
                <a:close/>
              </a:path>
            </a:pathLst>
          </a:custGeom>
          <a:blipFill>
            <a:blip r:embed="rId5">
              <a:alphaModFix amt="79000"/>
            </a:blip>
            <a:stretch>
              <a:fillRect r="-66906"/>
            </a:stretch>
          </a:blipFill>
        </p:spPr>
        <p:txBody>
          <a:bodyPr/>
          <a:lstStyle/>
          <a:p>
            <a:endParaRPr lang="en-US"/>
          </a:p>
        </p:txBody>
      </p:sp>
      <p:grpSp>
        <p:nvGrpSpPr>
          <p:cNvPr id="4" name="Group 4"/>
          <p:cNvGrpSpPr/>
          <p:nvPr/>
        </p:nvGrpSpPr>
        <p:grpSpPr>
          <a:xfrm>
            <a:off x="10289028" y="7811129"/>
            <a:ext cx="6404189" cy="471183"/>
            <a:chOff x="0" y="0"/>
            <a:chExt cx="1686700" cy="124098"/>
          </a:xfrm>
        </p:grpSpPr>
        <p:sp>
          <p:nvSpPr>
            <p:cNvPr id="5" name="Freeform 5"/>
            <p:cNvSpPr/>
            <p:nvPr/>
          </p:nvSpPr>
          <p:spPr>
            <a:xfrm>
              <a:off x="0" y="0"/>
              <a:ext cx="1686700" cy="124098"/>
            </a:xfrm>
            <a:custGeom>
              <a:avLst/>
              <a:gdLst/>
              <a:ahLst/>
              <a:cxnLst/>
              <a:rect l="l" t="t" r="r" b="b"/>
              <a:pathLst>
                <a:path w="1686700" h="124098">
                  <a:moveTo>
                    <a:pt x="0" y="0"/>
                  </a:moveTo>
                  <a:lnTo>
                    <a:pt x="1686700" y="0"/>
                  </a:lnTo>
                  <a:lnTo>
                    <a:pt x="1686700" y="124098"/>
                  </a:lnTo>
                  <a:lnTo>
                    <a:pt x="0" y="124098"/>
                  </a:lnTo>
                  <a:close/>
                </a:path>
              </a:pathLst>
            </a:custGeom>
            <a:solidFill>
              <a:srgbClr val="141414">
                <a:alpha val="80000"/>
              </a:srgbClr>
            </a:solidFill>
          </p:spPr>
          <p:txBody>
            <a:bodyPr/>
            <a:lstStyle/>
            <a:p>
              <a:endParaRPr lang="en-US"/>
            </a:p>
          </p:txBody>
        </p:sp>
        <p:sp>
          <p:nvSpPr>
            <p:cNvPr id="6" name="TextBox 6"/>
            <p:cNvSpPr txBox="1"/>
            <p:nvPr/>
          </p:nvSpPr>
          <p:spPr>
            <a:xfrm>
              <a:off x="0" y="-66675"/>
              <a:ext cx="1686700" cy="190773"/>
            </a:xfrm>
            <a:prstGeom prst="rect">
              <a:avLst/>
            </a:prstGeom>
          </p:spPr>
          <p:txBody>
            <a:bodyPr lIns="50800" tIns="50800" rIns="50800" bIns="50800" rtlCol="0" anchor="ctr"/>
            <a:lstStyle/>
            <a:p>
              <a:pPr algn="ctr">
                <a:lnSpc>
                  <a:spcPts val="3499"/>
                </a:lnSpc>
              </a:pPr>
              <a:endParaRPr/>
            </a:p>
          </p:txBody>
        </p:sp>
      </p:grpSp>
      <p:grpSp>
        <p:nvGrpSpPr>
          <p:cNvPr id="7" name="Group 7"/>
          <p:cNvGrpSpPr/>
          <p:nvPr/>
        </p:nvGrpSpPr>
        <p:grpSpPr>
          <a:xfrm>
            <a:off x="12379709" y="-404047"/>
            <a:ext cx="1440666" cy="1561542"/>
            <a:chOff x="0" y="0"/>
            <a:chExt cx="1920888" cy="2082056"/>
          </a:xfrm>
        </p:grpSpPr>
        <p:sp>
          <p:nvSpPr>
            <p:cNvPr id="8" name="Freeform 8"/>
            <p:cNvSpPr/>
            <p:nvPr/>
          </p:nvSpPr>
          <p:spPr>
            <a:xfrm rot="1583709">
              <a:off x="277274" y="1616691"/>
              <a:ext cx="278634" cy="278634"/>
            </a:xfrm>
            <a:custGeom>
              <a:avLst/>
              <a:gdLst/>
              <a:ahLst/>
              <a:cxnLst/>
              <a:rect l="l" t="t" r="r" b="b"/>
              <a:pathLst>
                <a:path w="278634" h="278634">
                  <a:moveTo>
                    <a:pt x="0" y="0"/>
                  </a:moveTo>
                  <a:lnTo>
                    <a:pt x="278634" y="0"/>
                  </a:lnTo>
                  <a:lnTo>
                    <a:pt x="278634" y="278634"/>
                  </a:lnTo>
                  <a:lnTo>
                    <a:pt x="0" y="2786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9" name="Group 9"/>
            <p:cNvGrpSpPr/>
            <p:nvPr/>
          </p:nvGrpSpPr>
          <p:grpSpPr>
            <a:xfrm rot="1583709">
              <a:off x="343596" y="1683013"/>
              <a:ext cx="145991" cy="14599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1" name="TextBox 11"/>
              <p:cNvSpPr txBox="1"/>
              <p:nvPr/>
            </p:nvSpPr>
            <p:spPr>
              <a:xfrm>
                <a:off x="76200" y="9525"/>
                <a:ext cx="660400" cy="727075"/>
              </a:xfrm>
              <a:prstGeom prst="rect">
                <a:avLst/>
              </a:prstGeom>
            </p:spPr>
            <p:txBody>
              <a:bodyPr lIns="46236" tIns="46236" rIns="46236" bIns="46236" rtlCol="0" anchor="ctr"/>
              <a:lstStyle/>
              <a:p>
                <a:pPr algn="ctr">
                  <a:lnSpc>
                    <a:spcPts val="3499"/>
                  </a:lnSpc>
                </a:pPr>
                <a:endParaRPr/>
              </a:p>
            </p:txBody>
          </p:sp>
        </p:grpSp>
        <p:sp>
          <p:nvSpPr>
            <p:cNvPr id="12" name="Freeform 12"/>
            <p:cNvSpPr/>
            <p:nvPr/>
          </p:nvSpPr>
          <p:spPr>
            <a:xfrm rot="2127535" flipH="1">
              <a:off x="414776" y="151590"/>
              <a:ext cx="1091335" cy="1778877"/>
            </a:xfrm>
            <a:custGeom>
              <a:avLst/>
              <a:gdLst/>
              <a:ahLst/>
              <a:cxnLst/>
              <a:rect l="l" t="t" r="r" b="b"/>
              <a:pathLst>
                <a:path w="1091335" h="1778877">
                  <a:moveTo>
                    <a:pt x="1091336" y="0"/>
                  </a:moveTo>
                  <a:lnTo>
                    <a:pt x="0" y="0"/>
                  </a:lnTo>
                  <a:lnTo>
                    <a:pt x="0" y="1778876"/>
                  </a:lnTo>
                  <a:lnTo>
                    <a:pt x="1091336" y="1778876"/>
                  </a:lnTo>
                  <a:lnTo>
                    <a:pt x="1091336"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sp>
        <p:nvSpPr>
          <p:cNvPr id="13" name="Freeform 13"/>
          <p:cNvSpPr/>
          <p:nvPr/>
        </p:nvSpPr>
        <p:spPr>
          <a:xfrm>
            <a:off x="15540672" y="190280"/>
            <a:ext cx="2161337" cy="2161337"/>
          </a:xfrm>
          <a:custGeom>
            <a:avLst/>
            <a:gdLst/>
            <a:ahLst/>
            <a:cxnLst/>
            <a:rect l="l" t="t" r="r" b="b"/>
            <a:pathLst>
              <a:path w="2161337" h="2161337">
                <a:moveTo>
                  <a:pt x="0" y="0"/>
                </a:moveTo>
                <a:lnTo>
                  <a:pt x="2161337" y="0"/>
                </a:lnTo>
                <a:lnTo>
                  <a:pt x="2161337" y="2161337"/>
                </a:lnTo>
                <a:lnTo>
                  <a:pt x="0" y="216133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4" name="Freeform 14"/>
          <p:cNvSpPr/>
          <p:nvPr/>
        </p:nvSpPr>
        <p:spPr>
          <a:xfrm>
            <a:off x="6705740" y="-1054477"/>
            <a:ext cx="7014176" cy="11707100"/>
          </a:xfrm>
          <a:custGeom>
            <a:avLst/>
            <a:gdLst/>
            <a:ahLst/>
            <a:cxnLst/>
            <a:rect l="l" t="t" r="r" b="b"/>
            <a:pathLst>
              <a:path w="7014176" h="11707100">
                <a:moveTo>
                  <a:pt x="0" y="0"/>
                </a:moveTo>
                <a:lnTo>
                  <a:pt x="7014176" y="0"/>
                </a:lnTo>
                <a:lnTo>
                  <a:pt x="7014176" y="11707100"/>
                </a:lnTo>
                <a:lnTo>
                  <a:pt x="0" y="11707100"/>
                </a:lnTo>
                <a:lnTo>
                  <a:pt x="0" y="0"/>
                </a:lnTo>
                <a:close/>
              </a:path>
            </a:pathLst>
          </a:custGeom>
          <a:blipFill>
            <a:blip r:embed="rId5">
              <a:alphaModFix amt="79000"/>
            </a:blip>
            <a:stretch>
              <a:fillRect r="-66906"/>
            </a:stretch>
          </a:blipFill>
        </p:spPr>
        <p:txBody>
          <a:bodyPr/>
          <a:lstStyle/>
          <a:p>
            <a:endParaRPr lang="en-US"/>
          </a:p>
        </p:txBody>
      </p:sp>
      <p:sp>
        <p:nvSpPr>
          <p:cNvPr id="15" name="Freeform 15"/>
          <p:cNvSpPr/>
          <p:nvPr/>
        </p:nvSpPr>
        <p:spPr>
          <a:xfrm>
            <a:off x="13820453" y="-1420100"/>
            <a:ext cx="7014176" cy="11707100"/>
          </a:xfrm>
          <a:custGeom>
            <a:avLst/>
            <a:gdLst/>
            <a:ahLst/>
            <a:cxnLst/>
            <a:rect l="l" t="t" r="r" b="b"/>
            <a:pathLst>
              <a:path w="7014176" h="11707100">
                <a:moveTo>
                  <a:pt x="0" y="0"/>
                </a:moveTo>
                <a:lnTo>
                  <a:pt x="7014176" y="0"/>
                </a:lnTo>
                <a:lnTo>
                  <a:pt x="7014176" y="11707100"/>
                </a:lnTo>
                <a:lnTo>
                  <a:pt x="0" y="11707100"/>
                </a:lnTo>
                <a:lnTo>
                  <a:pt x="0" y="0"/>
                </a:lnTo>
                <a:close/>
              </a:path>
            </a:pathLst>
          </a:custGeom>
          <a:blipFill>
            <a:blip r:embed="rId5">
              <a:alphaModFix amt="79000"/>
            </a:blip>
            <a:stretch>
              <a:fillRect r="-66906"/>
            </a:stretch>
          </a:blipFill>
        </p:spPr>
        <p:txBody>
          <a:bodyPr/>
          <a:lstStyle/>
          <a:p>
            <a:endParaRPr lang="en-US"/>
          </a:p>
        </p:txBody>
      </p:sp>
      <p:sp>
        <p:nvSpPr>
          <p:cNvPr id="16" name="Freeform 16"/>
          <p:cNvSpPr/>
          <p:nvPr/>
        </p:nvSpPr>
        <p:spPr>
          <a:xfrm>
            <a:off x="5201747" y="1864669"/>
            <a:ext cx="5247428" cy="7136502"/>
          </a:xfrm>
          <a:custGeom>
            <a:avLst/>
            <a:gdLst/>
            <a:ahLst/>
            <a:cxnLst/>
            <a:rect l="l" t="t" r="r" b="b"/>
            <a:pathLst>
              <a:path w="5247428" h="7136502">
                <a:moveTo>
                  <a:pt x="0" y="0"/>
                </a:moveTo>
                <a:lnTo>
                  <a:pt x="5247427" y="0"/>
                </a:lnTo>
                <a:lnTo>
                  <a:pt x="5247427" y="7136502"/>
                </a:lnTo>
                <a:lnTo>
                  <a:pt x="0" y="7136502"/>
                </a:lnTo>
                <a:lnTo>
                  <a:pt x="0" y="0"/>
                </a:lnTo>
                <a:close/>
              </a:path>
            </a:pathLst>
          </a:custGeom>
          <a:blipFill>
            <a:blip r:embed="rId12"/>
            <a:stretch>
              <a:fillRect/>
            </a:stretch>
          </a:blipFill>
        </p:spPr>
        <p:txBody>
          <a:bodyPr/>
          <a:lstStyle/>
          <a:p>
            <a:endParaRPr lang="en-US"/>
          </a:p>
        </p:txBody>
      </p:sp>
      <p:sp>
        <p:nvSpPr>
          <p:cNvPr id="17" name="Freeform 17"/>
          <p:cNvSpPr/>
          <p:nvPr/>
        </p:nvSpPr>
        <p:spPr>
          <a:xfrm>
            <a:off x="-643190" y="0"/>
            <a:ext cx="23637186" cy="10499380"/>
          </a:xfrm>
          <a:custGeom>
            <a:avLst/>
            <a:gdLst/>
            <a:ahLst/>
            <a:cxnLst/>
            <a:rect l="l" t="t" r="r" b="b"/>
            <a:pathLst>
              <a:path w="23637186" h="10499380">
                <a:moveTo>
                  <a:pt x="0" y="0"/>
                </a:moveTo>
                <a:lnTo>
                  <a:pt x="23637186" y="0"/>
                </a:lnTo>
                <a:lnTo>
                  <a:pt x="23637186" y="10499380"/>
                </a:lnTo>
                <a:lnTo>
                  <a:pt x="0" y="10499380"/>
                </a:lnTo>
                <a:lnTo>
                  <a:pt x="0" y="0"/>
                </a:lnTo>
                <a:close/>
              </a:path>
            </a:pathLst>
          </a:custGeom>
          <a:blipFill>
            <a:blip r:embed="rId13"/>
            <a:stretch>
              <a:fillRect t="-100086" b="-100086"/>
            </a:stretch>
          </a:blipFill>
        </p:spPr>
        <p:txBody>
          <a:bodyPr/>
          <a:lstStyle/>
          <a:p>
            <a:endParaRPr lang="en-US"/>
          </a:p>
        </p:txBody>
      </p:sp>
      <p:sp>
        <p:nvSpPr>
          <p:cNvPr id="18" name="TextBox 18"/>
          <p:cNvSpPr txBox="1"/>
          <p:nvPr/>
        </p:nvSpPr>
        <p:spPr>
          <a:xfrm>
            <a:off x="2400695" y="272469"/>
            <a:ext cx="8610090" cy="1095343"/>
          </a:xfrm>
          <a:prstGeom prst="rect">
            <a:avLst/>
          </a:prstGeom>
        </p:spPr>
        <p:txBody>
          <a:bodyPr lIns="0" tIns="0" rIns="0" bIns="0" rtlCol="0" anchor="t">
            <a:spAutoFit/>
          </a:bodyPr>
          <a:lstStyle/>
          <a:p>
            <a:pPr algn="l">
              <a:lnSpc>
                <a:spcPts val="8926"/>
              </a:lnSpc>
              <a:spcBef>
                <a:spcPct val="0"/>
              </a:spcBef>
            </a:pPr>
            <a:r>
              <a:rPr lang="en-US" sz="6376">
                <a:solidFill>
                  <a:srgbClr val="FFFFFF"/>
                </a:solidFill>
                <a:latin typeface="Canva Sans"/>
              </a:rPr>
              <a:t>Run The Application</a:t>
            </a:r>
          </a:p>
        </p:txBody>
      </p:sp>
      <p:grpSp>
        <p:nvGrpSpPr>
          <p:cNvPr id="19" name="Group 19"/>
          <p:cNvGrpSpPr/>
          <p:nvPr/>
        </p:nvGrpSpPr>
        <p:grpSpPr>
          <a:xfrm>
            <a:off x="713102" y="213522"/>
            <a:ext cx="1418663" cy="1337062"/>
            <a:chOff x="0" y="0"/>
            <a:chExt cx="1891550" cy="1782749"/>
          </a:xfrm>
        </p:grpSpPr>
        <p:sp>
          <p:nvSpPr>
            <p:cNvPr id="20" name="Freeform 20"/>
            <p:cNvSpPr/>
            <p:nvPr/>
          </p:nvSpPr>
          <p:spPr>
            <a:xfrm>
              <a:off x="0" y="0"/>
              <a:ext cx="1891550" cy="1782749"/>
            </a:xfrm>
            <a:custGeom>
              <a:avLst/>
              <a:gdLst/>
              <a:ahLst/>
              <a:cxnLst/>
              <a:rect l="l" t="t" r="r" b="b"/>
              <a:pathLst>
                <a:path w="1891550" h="1782749">
                  <a:moveTo>
                    <a:pt x="0" y="0"/>
                  </a:moveTo>
                  <a:lnTo>
                    <a:pt x="1891550" y="0"/>
                  </a:lnTo>
                  <a:lnTo>
                    <a:pt x="1891550" y="1782749"/>
                  </a:lnTo>
                  <a:lnTo>
                    <a:pt x="0" y="1782749"/>
                  </a:lnTo>
                  <a:lnTo>
                    <a:pt x="0" y="0"/>
                  </a:lnTo>
                  <a:close/>
                </a:path>
              </a:pathLst>
            </a:custGeom>
            <a:blipFill>
              <a:blip r:embed="rId14">
                <a:extLst>
                  <a:ext uri="{96DAC541-7B7A-43D3-8B79-37D633B846F1}">
                    <asvg:svgBlip xmlns:asvg="http://schemas.microsoft.com/office/drawing/2016/SVG/main" r:embed="rId15"/>
                  </a:ext>
                </a:extLst>
              </a:blip>
              <a:stretch>
                <a:fillRect l="-8905" r="-8905"/>
              </a:stretch>
            </a:blipFill>
          </p:spPr>
          <p:txBody>
            <a:bodyPr/>
            <a:lstStyle/>
            <a:p>
              <a:endParaRPr lang="en-US"/>
            </a:p>
          </p:txBody>
        </p:sp>
        <p:sp>
          <p:nvSpPr>
            <p:cNvPr id="21" name="TextBox 21"/>
            <p:cNvSpPr txBox="1"/>
            <p:nvPr/>
          </p:nvSpPr>
          <p:spPr>
            <a:xfrm>
              <a:off x="190134" y="189273"/>
              <a:ext cx="1511283" cy="1390650"/>
            </a:xfrm>
            <a:prstGeom prst="rect">
              <a:avLst/>
            </a:prstGeom>
          </p:spPr>
          <p:txBody>
            <a:bodyPr lIns="0" tIns="0" rIns="0" bIns="0" rtlCol="0" anchor="t">
              <a:spAutoFit/>
            </a:bodyPr>
            <a:lstStyle/>
            <a:p>
              <a:pPr algn="ctr">
                <a:lnSpc>
                  <a:spcPts val="8399"/>
                </a:lnSpc>
              </a:pPr>
              <a:r>
                <a:rPr lang="en-US" sz="5999" spc="395">
                  <a:solidFill>
                    <a:srgbClr val="FFFFFF"/>
                  </a:solidFill>
                  <a:latin typeface="Childos Arabic"/>
                </a:rPr>
                <a:t>7.2</a:t>
              </a:r>
            </a:p>
          </p:txBody>
        </p:sp>
      </p:grpSp>
      <p:sp>
        <p:nvSpPr>
          <p:cNvPr id="22" name="Freeform 22"/>
          <p:cNvSpPr/>
          <p:nvPr/>
        </p:nvSpPr>
        <p:spPr>
          <a:xfrm>
            <a:off x="15854757" y="-296667"/>
            <a:ext cx="1847252" cy="1847252"/>
          </a:xfrm>
          <a:custGeom>
            <a:avLst/>
            <a:gdLst/>
            <a:ahLst/>
            <a:cxnLst/>
            <a:rect l="l" t="t" r="r" b="b"/>
            <a:pathLst>
              <a:path w="1847252" h="1847252">
                <a:moveTo>
                  <a:pt x="0" y="0"/>
                </a:moveTo>
                <a:lnTo>
                  <a:pt x="1847252" y="0"/>
                </a:lnTo>
                <a:lnTo>
                  <a:pt x="1847252" y="1847251"/>
                </a:lnTo>
                <a:lnTo>
                  <a:pt x="0" y="18472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pic>
        <p:nvPicPr>
          <p:cNvPr id="24" name="WhatsApp Video 2024-07-03 at 04.43.36_90aaf788">
            <a:hlinkClick r:id="" action="ppaction://media"/>
            <a:extLst>
              <a:ext uri="{FF2B5EF4-FFF2-40B4-BE49-F238E27FC236}">
                <a16:creationId xmlns:a16="http://schemas.microsoft.com/office/drawing/2014/main" id="{F7B4058D-DC7B-CFD4-163A-6D9A5DB89A94}"/>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11231700" y="495300"/>
            <a:ext cx="4308972" cy="93478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2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984198" y="-90855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grpSp>
        <p:nvGrpSpPr>
          <p:cNvPr id="6" name="Group 6"/>
          <p:cNvGrpSpPr/>
          <p:nvPr/>
        </p:nvGrpSpPr>
        <p:grpSpPr>
          <a:xfrm rot="1418514">
            <a:off x="16826542" y="1863301"/>
            <a:ext cx="96589" cy="96589"/>
            <a:chOff x="0" y="0"/>
            <a:chExt cx="128785" cy="128785"/>
          </a:xfrm>
        </p:grpSpPr>
        <p:sp>
          <p:nvSpPr>
            <p:cNvPr id="7" name="Freeform 7"/>
            <p:cNvSpPr/>
            <p:nvPr/>
          </p:nvSpPr>
          <p:spPr>
            <a:xfrm>
              <a:off x="0" y="0"/>
              <a:ext cx="128785" cy="128785"/>
            </a:xfrm>
            <a:custGeom>
              <a:avLst/>
              <a:gdLst/>
              <a:ahLst/>
              <a:cxnLst/>
              <a:rect l="l" t="t" r="r" b="b"/>
              <a:pathLst>
                <a:path w="128785" h="128785">
                  <a:moveTo>
                    <a:pt x="0" y="0"/>
                  </a:moveTo>
                  <a:lnTo>
                    <a:pt x="128785" y="0"/>
                  </a:lnTo>
                  <a:lnTo>
                    <a:pt x="128785" y="128785"/>
                  </a:lnTo>
                  <a:lnTo>
                    <a:pt x="0" y="128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30654" y="30654"/>
              <a:ext cx="67477" cy="674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grpSp>
        <p:nvGrpSpPr>
          <p:cNvPr id="11" name="Group 11"/>
          <p:cNvGrpSpPr/>
          <p:nvPr/>
        </p:nvGrpSpPr>
        <p:grpSpPr>
          <a:xfrm>
            <a:off x="2433417" y="2399282"/>
            <a:ext cx="1418663" cy="1337062"/>
            <a:chOff x="0" y="0"/>
            <a:chExt cx="1891550" cy="1782749"/>
          </a:xfrm>
        </p:grpSpPr>
        <p:sp>
          <p:nvSpPr>
            <p:cNvPr id="12" name="Freeform 12"/>
            <p:cNvSpPr/>
            <p:nvPr/>
          </p:nvSpPr>
          <p:spPr>
            <a:xfrm>
              <a:off x="0" y="0"/>
              <a:ext cx="1891550" cy="1782749"/>
            </a:xfrm>
            <a:custGeom>
              <a:avLst/>
              <a:gdLst/>
              <a:ahLst/>
              <a:cxnLst/>
              <a:rect l="l" t="t" r="r" b="b"/>
              <a:pathLst>
                <a:path w="1891550" h="1782749">
                  <a:moveTo>
                    <a:pt x="0" y="0"/>
                  </a:moveTo>
                  <a:lnTo>
                    <a:pt x="1891550" y="0"/>
                  </a:lnTo>
                  <a:lnTo>
                    <a:pt x="1891550" y="1782749"/>
                  </a:lnTo>
                  <a:lnTo>
                    <a:pt x="0" y="1782749"/>
                  </a:lnTo>
                  <a:lnTo>
                    <a:pt x="0" y="0"/>
                  </a:lnTo>
                  <a:close/>
                </a:path>
              </a:pathLst>
            </a:custGeom>
            <a:blipFill>
              <a:blip r:embed="rId7">
                <a:extLst>
                  <a:ext uri="{96DAC541-7B7A-43D3-8B79-37D633B846F1}">
                    <asvg:svgBlip xmlns:asvg="http://schemas.microsoft.com/office/drawing/2016/SVG/main" r:embed="rId8"/>
                  </a:ext>
                </a:extLst>
              </a:blip>
              <a:stretch>
                <a:fillRect l="-8905" r="-8905"/>
              </a:stretch>
            </a:blipFill>
          </p:spPr>
          <p:txBody>
            <a:bodyPr/>
            <a:lstStyle/>
            <a:p>
              <a:endParaRPr lang="en-US"/>
            </a:p>
          </p:txBody>
        </p:sp>
        <p:sp>
          <p:nvSpPr>
            <p:cNvPr id="13" name="TextBox 13"/>
            <p:cNvSpPr txBox="1"/>
            <p:nvPr/>
          </p:nvSpPr>
          <p:spPr>
            <a:xfrm>
              <a:off x="190134" y="189273"/>
              <a:ext cx="1511283" cy="1390650"/>
            </a:xfrm>
            <a:prstGeom prst="rect">
              <a:avLst/>
            </a:prstGeom>
          </p:spPr>
          <p:txBody>
            <a:bodyPr lIns="0" tIns="0" rIns="0" bIns="0" rtlCol="0" anchor="t">
              <a:spAutoFit/>
            </a:bodyPr>
            <a:lstStyle/>
            <a:p>
              <a:pPr algn="ctr">
                <a:lnSpc>
                  <a:spcPts val="8399"/>
                </a:lnSpc>
              </a:pPr>
              <a:r>
                <a:rPr lang="en-US" sz="5999" spc="395">
                  <a:solidFill>
                    <a:srgbClr val="DFD3BE"/>
                  </a:solidFill>
                  <a:latin typeface="Childos Arabic"/>
                </a:rPr>
                <a:t>08</a:t>
              </a:r>
            </a:p>
          </p:txBody>
        </p:sp>
      </p:grpSp>
      <p:sp>
        <p:nvSpPr>
          <p:cNvPr id="14" name="TextBox 14"/>
          <p:cNvSpPr txBox="1"/>
          <p:nvPr/>
        </p:nvSpPr>
        <p:spPr>
          <a:xfrm>
            <a:off x="3100231" y="4095750"/>
            <a:ext cx="12087537" cy="1047750"/>
          </a:xfrm>
          <a:prstGeom prst="rect">
            <a:avLst/>
          </a:prstGeom>
        </p:spPr>
        <p:txBody>
          <a:bodyPr lIns="0" tIns="0" rIns="0" bIns="0" rtlCol="0" anchor="t">
            <a:spAutoFit/>
          </a:bodyPr>
          <a:lstStyle/>
          <a:p>
            <a:pPr algn="l">
              <a:lnSpc>
                <a:spcPts val="8400"/>
              </a:lnSpc>
            </a:pPr>
            <a:r>
              <a:rPr lang="en-US" sz="6000">
                <a:solidFill>
                  <a:srgbClr val="DFD3BE"/>
                </a:solidFill>
                <a:latin typeface="Sansation Bold"/>
              </a:rPr>
              <a:t>Conclusion and Future Work</a:t>
            </a:r>
          </a:p>
        </p:txBody>
      </p:sp>
      <p:sp>
        <p:nvSpPr>
          <p:cNvPr id="15" name="Freeform 15"/>
          <p:cNvSpPr/>
          <p:nvPr/>
        </p:nvSpPr>
        <p:spPr>
          <a:xfrm rot="-5400000" flipV="1">
            <a:off x="12111787" y="-4692963"/>
            <a:ext cx="16185854" cy="16376325"/>
          </a:xfrm>
          <a:custGeom>
            <a:avLst/>
            <a:gdLst/>
            <a:ahLst/>
            <a:cxnLst/>
            <a:rect l="l" t="t" r="r" b="b"/>
            <a:pathLst>
              <a:path w="16185854" h="16376325">
                <a:moveTo>
                  <a:pt x="0" y="16376325"/>
                </a:moveTo>
                <a:lnTo>
                  <a:pt x="16185854" y="16376325"/>
                </a:lnTo>
                <a:lnTo>
                  <a:pt x="16185854" y="0"/>
                </a:lnTo>
                <a:lnTo>
                  <a:pt x="0" y="0"/>
                </a:lnTo>
                <a:lnTo>
                  <a:pt x="0" y="16376325"/>
                </a:lnTo>
                <a:close/>
              </a:path>
            </a:pathLst>
          </a:custGeom>
          <a:blipFill>
            <a:blip r:embed="rId9"/>
            <a:stretch>
              <a:fillRect l="-59600" r="-36859"/>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grpSp>
        <p:nvGrpSpPr>
          <p:cNvPr id="6" name="Group 6"/>
          <p:cNvGrpSpPr/>
          <p:nvPr/>
        </p:nvGrpSpPr>
        <p:grpSpPr>
          <a:xfrm rot="1418514">
            <a:off x="16826542" y="1863301"/>
            <a:ext cx="96589" cy="96589"/>
            <a:chOff x="0" y="0"/>
            <a:chExt cx="128785" cy="128785"/>
          </a:xfrm>
        </p:grpSpPr>
        <p:sp>
          <p:nvSpPr>
            <p:cNvPr id="7" name="Freeform 7"/>
            <p:cNvSpPr/>
            <p:nvPr/>
          </p:nvSpPr>
          <p:spPr>
            <a:xfrm>
              <a:off x="0" y="0"/>
              <a:ext cx="128785" cy="128785"/>
            </a:xfrm>
            <a:custGeom>
              <a:avLst/>
              <a:gdLst/>
              <a:ahLst/>
              <a:cxnLst/>
              <a:rect l="l" t="t" r="r" b="b"/>
              <a:pathLst>
                <a:path w="128785" h="128785">
                  <a:moveTo>
                    <a:pt x="0" y="0"/>
                  </a:moveTo>
                  <a:lnTo>
                    <a:pt x="128785" y="0"/>
                  </a:lnTo>
                  <a:lnTo>
                    <a:pt x="128785" y="128785"/>
                  </a:lnTo>
                  <a:lnTo>
                    <a:pt x="0" y="128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30654" y="30654"/>
              <a:ext cx="67477" cy="674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graphicFrame>
        <p:nvGraphicFramePr>
          <p:cNvPr id="11" name="Table 11"/>
          <p:cNvGraphicFramePr>
            <a:graphicFrameLocks noGrp="1"/>
          </p:cNvGraphicFramePr>
          <p:nvPr/>
        </p:nvGraphicFramePr>
        <p:xfrm>
          <a:off x="1038639" y="2402475"/>
          <a:ext cx="9401597" cy="6391278"/>
        </p:xfrm>
        <a:graphic>
          <a:graphicData uri="http://schemas.openxmlformats.org/drawingml/2006/table">
            <a:tbl>
              <a:tblPr/>
              <a:tblGrid>
                <a:gridCol w="9401597">
                  <a:extLst>
                    <a:ext uri="{9D8B030D-6E8A-4147-A177-3AD203B41FA5}">
                      <a16:colId xmlns:a16="http://schemas.microsoft.com/office/drawing/2014/main" val="20000"/>
                    </a:ext>
                  </a:extLst>
                </a:gridCol>
              </a:tblGrid>
              <a:tr h="1065213">
                <a:tc>
                  <a:txBody>
                    <a:bodyPr/>
                    <a:lstStyle/>
                    <a:p>
                      <a:pPr algn="l">
                        <a:lnSpc>
                          <a:spcPts val="4479"/>
                        </a:lnSpc>
                        <a:defRPr/>
                      </a:pPr>
                      <a:r>
                        <a:rPr lang="en-US" sz="3199">
                          <a:solidFill>
                            <a:srgbClr val="FFFFFF"/>
                          </a:solidFill>
                          <a:latin typeface="Canva Sans"/>
                        </a:rPr>
                        <a:t>Asmaa Abdelrazek</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065213">
                <a:tc>
                  <a:txBody>
                    <a:bodyPr/>
                    <a:lstStyle/>
                    <a:p>
                      <a:pPr algn="l">
                        <a:lnSpc>
                          <a:spcPts val="4479"/>
                        </a:lnSpc>
                        <a:defRPr/>
                      </a:pPr>
                      <a:r>
                        <a:rPr lang="en-US" sz="3199">
                          <a:solidFill>
                            <a:srgbClr val="FFFFFF"/>
                          </a:solidFill>
                          <a:latin typeface="Canva Sans"/>
                        </a:rPr>
                        <a:t>Batoul Ragaie</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65213">
                <a:tc>
                  <a:txBody>
                    <a:bodyPr/>
                    <a:lstStyle/>
                    <a:p>
                      <a:pPr algn="l">
                        <a:lnSpc>
                          <a:spcPts val="4479"/>
                        </a:lnSpc>
                        <a:defRPr/>
                      </a:pPr>
                      <a:r>
                        <a:rPr lang="en-US" sz="3199">
                          <a:solidFill>
                            <a:srgbClr val="FFFFFF"/>
                          </a:solidFill>
                          <a:latin typeface="Canva Sans"/>
                        </a:rPr>
                        <a:t>Mariam Hassan</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065213">
                <a:tc>
                  <a:txBody>
                    <a:bodyPr/>
                    <a:lstStyle/>
                    <a:p>
                      <a:pPr algn="l">
                        <a:lnSpc>
                          <a:spcPts val="4479"/>
                        </a:lnSpc>
                        <a:defRPr/>
                      </a:pPr>
                      <a:r>
                        <a:rPr lang="en-US" sz="3199">
                          <a:solidFill>
                            <a:srgbClr val="FFFFFF"/>
                          </a:solidFill>
                          <a:latin typeface="Canva Sans"/>
                        </a:rPr>
                        <a:t>Menna Muhammad  </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065213">
                <a:tc>
                  <a:txBody>
                    <a:bodyPr/>
                    <a:lstStyle/>
                    <a:p>
                      <a:pPr algn="l">
                        <a:lnSpc>
                          <a:spcPts val="4479"/>
                        </a:lnSpc>
                        <a:defRPr/>
                      </a:pPr>
                      <a:r>
                        <a:rPr lang="en-US" sz="3199">
                          <a:solidFill>
                            <a:srgbClr val="FFFFFF"/>
                          </a:solidFill>
                          <a:latin typeface="Canva Sans"/>
                        </a:rPr>
                        <a:t>Rofaida Sobhy</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065213">
                <a:tc>
                  <a:txBody>
                    <a:bodyPr/>
                    <a:lstStyle/>
                    <a:p>
                      <a:pPr algn="l">
                        <a:lnSpc>
                          <a:spcPts val="4479"/>
                        </a:lnSpc>
                        <a:defRPr/>
                      </a:pPr>
                      <a:r>
                        <a:rPr lang="en-US" sz="3199">
                          <a:solidFill>
                            <a:srgbClr val="FFFFFF"/>
                          </a:solidFill>
                          <a:latin typeface="Canva Sans"/>
                        </a:rPr>
                        <a:t>Zainab Ahmed</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2" name="Freeform 12"/>
          <p:cNvSpPr/>
          <p:nvPr/>
        </p:nvSpPr>
        <p:spPr>
          <a:xfrm>
            <a:off x="15321582" y="7665745"/>
            <a:ext cx="2397453" cy="2288478"/>
          </a:xfrm>
          <a:custGeom>
            <a:avLst/>
            <a:gdLst/>
            <a:ahLst/>
            <a:cxnLst/>
            <a:rect l="l" t="t" r="r" b="b"/>
            <a:pathLst>
              <a:path w="2397453" h="2288478">
                <a:moveTo>
                  <a:pt x="0" y="0"/>
                </a:moveTo>
                <a:lnTo>
                  <a:pt x="2397453" y="0"/>
                </a:lnTo>
                <a:lnTo>
                  <a:pt x="2397453" y="2288478"/>
                </a:lnTo>
                <a:lnTo>
                  <a:pt x="0" y="22884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TextBox 13"/>
          <p:cNvSpPr txBox="1"/>
          <p:nvPr/>
        </p:nvSpPr>
        <p:spPr>
          <a:xfrm>
            <a:off x="1038639" y="552778"/>
            <a:ext cx="7409569" cy="752477"/>
          </a:xfrm>
          <a:prstGeom prst="rect">
            <a:avLst/>
          </a:prstGeom>
        </p:spPr>
        <p:txBody>
          <a:bodyPr lIns="0" tIns="0" rIns="0" bIns="0" rtlCol="0" anchor="t">
            <a:spAutoFit/>
          </a:bodyPr>
          <a:lstStyle/>
          <a:p>
            <a:pPr marL="0" lvl="0" indent="0" algn="l">
              <a:lnSpc>
                <a:spcPts val="6299"/>
              </a:lnSpc>
              <a:spcBef>
                <a:spcPct val="0"/>
              </a:spcBef>
            </a:pPr>
            <a:r>
              <a:rPr lang="en-US" sz="4499" u="none" strike="noStrike">
                <a:solidFill>
                  <a:srgbClr val="FFFFFF"/>
                </a:solidFill>
                <a:latin typeface="Canva Sans Bold"/>
              </a:rPr>
              <a:t>Team Members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207898" y="-1054477"/>
            <a:ext cx="7014176" cy="11707100"/>
          </a:xfrm>
          <a:custGeom>
            <a:avLst/>
            <a:gdLst/>
            <a:ahLst/>
            <a:cxnLst/>
            <a:rect l="l" t="t" r="r" b="b"/>
            <a:pathLst>
              <a:path w="7014176" h="11707100">
                <a:moveTo>
                  <a:pt x="0" y="0"/>
                </a:moveTo>
                <a:lnTo>
                  <a:pt x="7014176" y="0"/>
                </a:lnTo>
                <a:lnTo>
                  <a:pt x="7014176" y="11707100"/>
                </a:lnTo>
                <a:lnTo>
                  <a:pt x="0" y="11707100"/>
                </a:lnTo>
                <a:lnTo>
                  <a:pt x="0" y="0"/>
                </a:lnTo>
                <a:close/>
              </a:path>
            </a:pathLst>
          </a:custGeom>
          <a:blipFill>
            <a:blip r:embed="rId2">
              <a:alphaModFix amt="79000"/>
            </a:blip>
            <a:stretch>
              <a:fillRect r="-66906"/>
            </a:stretch>
          </a:blipFill>
        </p:spPr>
        <p:txBody>
          <a:bodyPr/>
          <a:lstStyle/>
          <a:p>
            <a:endParaRPr lang="en-US"/>
          </a:p>
        </p:txBody>
      </p:sp>
      <p:sp>
        <p:nvSpPr>
          <p:cNvPr id="3" name="Freeform 3"/>
          <p:cNvSpPr/>
          <p:nvPr/>
        </p:nvSpPr>
        <p:spPr>
          <a:xfrm rot="-418552">
            <a:off x="-3116105" y="-837868"/>
            <a:ext cx="22830832" cy="6378969"/>
          </a:xfrm>
          <a:custGeom>
            <a:avLst/>
            <a:gdLst/>
            <a:ahLst/>
            <a:cxnLst/>
            <a:rect l="l" t="t" r="r" b="b"/>
            <a:pathLst>
              <a:path w="22830832" h="6378969">
                <a:moveTo>
                  <a:pt x="0" y="0"/>
                </a:moveTo>
                <a:lnTo>
                  <a:pt x="22830832" y="0"/>
                </a:lnTo>
                <a:lnTo>
                  <a:pt x="22830832" y="6378969"/>
                </a:lnTo>
                <a:lnTo>
                  <a:pt x="0" y="6378969"/>
                </a:lnTo>
                <a:lnTo>
                  <a:pt x="0" y="0"/>
                </a:lnTo>
                <a:close/>
              </a:path>
            </a:pathLst>
          </a:custGeom>
          <a:blipFill>
            <a:blip r:embed="rId3">
              <a:alphaModFix amt="84000"/>
              <a:extLst>
                <a:ext uri="{96DAC541-7B7A-43D3-8B79-37D633B846F1}">
                  <asvg:svgBlip xmlns:asvg="http://schemas.microsoft.com/office/drawing/2016/SVG/main" r:embed="rId4"/>
                </a:ext>
              </a:extLst>
            </a:blip>
            <a:stretch>
              <a:fillRect r="-29491" b="-274138"/>
            </a:stretch>
          </a:blipFill>
        </p:spPr>
        <p:txBody>
          <a:bodyPr/>
          <a:lstStyle/>
          <a:p>
            <a:endParaRPr lang="en-US"/>
          </a:p>
        </p:txBody>
      </p:sp>
      <p:grpSp>
        <p:nvGrpSpPr>
          <p:cNvPr id="4" name="Group 4"/>
          <p:cNvGrpSpPr/>
          <p:nvPr/>
        </p:nvGrpSpPr>
        <p:grpSpPr>
          <a:xfrm>
            <a:off x="585991" y="2351617"/>
            <a:ext cx="17116018" cy="1106615"/>
            <a:chOff x="0" y="0"/>
            <a:chExt cx="4507923" cy="291454"/>
          </a:xfrm>
        </p:grpSpPr>
        <p:sp>
          <p:nvSpPr>
            <p:cNvPr id="5" name="Freeform 5"/>
            <p:cNvSpPr/>
            <p:nvPr/>
          </p:nvSpPr>
          <p:spPr>
            <a:xfrm>
              <a:off x="0" y="0"/>
              <a:ext cx="4507923" cy="291454"/>
            </a:xfrm>
            <a:custGeom>
              <a:avLst/>
              <a:gdLst/>
              <a:ahLst/>
              <a:cxnLst/>
              <a:rect l="l" t="t" r="r" b="b"/>
              <a:pathLst>
                <a:path w="4507923" h="291454">
                  <a:moveTo>
                    <a:pt x="0" y="0"/>
                  </a:moveTo>
                  <a:lnTo>
                    <a:pt x="4507923" y="0"/>
                  </a:lnTo>
                  <a:lnTo>
                    <a:pt x="4507923" y="291454"/>
                  </a:lnTo>
                  <a:lnTo>
                    <a:pt x="0" y="291454"/>
                  </a:lnTo>
                  <a:close/>
                </a:path>
              </a:pathLst>
            </a:custGeom>
            <a:solidFill>
              <a:srgbClr val="141414"/>
            </a:solidFill>
          </p:spPr>
          <p:txBody>
            <a:bodyPr/>
            <a:lstStyle/>
            <a:p>
              <a:endParaRPr lang="en-US"/>
            </a:p>
          </p:txBody>
        </p:sp>
        <p:sp>
          <p:nvSpPr>
            <p:cNvPr id="6" name="TextBox 6"/>
            <p:cNvSpPr txBox="1"/>
            <p:nvPr/>
          </p:nvSpPr>
          <p:spPr>
            <a:xfrm>
              <a:off x="0" y="-66675"/>
              <a:ext cx="4507923" cy="358129"/>
            </a:xfrm>
            <a:prstGeom prst="rect">
              <a:avLst/>
            </a:prstGeom>
          </p:spPr>
          <p:txBody>
            <a:bodyPr lIns="50800" tIns="50800" rIns="50800" bIns="50800" rtlCol="0" anchor="ctr"/>
            <a:lstStyle/>
            <a:p>
              <a:pPr algn="ctr">
                <a:lnSpc>
                  <a:spcPts val="3499"/>
                </a:lnSpc>
              </a:pPr>
              <a:endParaRPr/>
            </a:p>
          </p:txBody>
        </p:sp>
      </p:grpSp>
      <p:grpSp>
        <p:nvGrpSpPr>
          <p:cNvPr id="7" name="Group 7"/>
          <p:cNvGrpSpPr/>
          <p:nvPr/>
        </p:nvGrpSpPr>
        <p:grpSpPr>
          <a:xfrm>
            <a:off x="10289028" y="7811129"/>
            <a:ext cx="6404189" cy="471183"/>
            <a:chOff x="0" y="0"/>
            <a:chExt cx="1686700" cy="124098"/>
          </a:xfrm>
        </p:grpSpPr>
        <p:sp>
          <p:nvSpPr>
            <p:cNvPr id="8" name="Freeform 8"/>
            <p:cNvSpPr/>
            <p:nvPr/>
          </p:nvSpPr>
          <p:spPr>
            <a:xfrm>
              <a:off x="0" y="0"/>
              <a:ext cx="1686700" cy="124098"/>
            </a:xfrm>
            <a:custGeom>
              <a:avLst/>
              <a:gdLst/>
              <a:ahLst/>
              <a:cxnLst/>
              <a:rect l="l" t="t" r="r" b="b"/>
              <a:pathLst>
                <a:path w="1686700" h="124098">
                  <a:moveTo>
                    <a:pt x="0" y="0"/>
                  </a:moveTo>
                  <a:lnTo>
                    <a:pt x="1686700" y="0"/>
                  </a:lnTo>
                  <a:lnTo>
                    <a:pt x="1686700" y="124098"/>
                  </a:lnTo>
                  <a:lnTo>
                    <a:pt x="0" y="124098"/>
                  </a:lnTo>
                  <a:close/>
                </a:path>
              </a:pathLst>
            </a:custGeom>
            <a:solidFill>
              <a:srgbClr val="141414">
                <a:alpha val="80000"/>
              </a:srgbClr>
            </a:solidFill>
          </p:spPr>
          <p:txBody>
            <a:bodyPr/>
            <a:lstStyle/>
            <a:p>
              <a:endParaRPr lang="en-US"/>
            </a:p>
          </p:txBody>
        </p:sp>
        <p:sp>
          <p:nvSpPr>
            <p:cNvPr id="9" name="TextBox 9"/>
            <p:cNvSpPr txBox="1"/>
            <p:nvPr/>
          </p:nvSpPr>
          <p:spPr>
            <a:xfrm>
              <a:off x="0" y="-66675"/>
              <a:ext cx="1686700" cy="190773"/>
            </a:xfrm>
            <a:prstGeom prst="rect">
              <a:avLst/>
            </a:prstGeom>
          </p:spPr>
          <p:txBody>
            <a:bodyPr lIns="50800" tIns="50800" rIns="50800" bIns="50800" rtlCol="0" anchor="ctr"/>
            <a:lstStyle/>
            <a:p>
              <a:pPr algn="ctr">
                <a:lnSpc>
                  <a:spcPts val="3499"/>
                </a:lnSpc>
              </a:pPr>
              <a:endParaRPr/>
            </a:p>
          </p:txBody>
        </p:sp>
      </p:grpSp>
      <p:grpSp>
        <p:nvGrpSpPr>
          <p:cNvPr id="10" name="Group 10"/>
          <p:cNvGrpSpPr/>
          <p:nvPr/>
        </p:nvGrpSpPr>
        <p:grpSpPr>
          <a:xfrm>
            <a:off x="8026556" y="2453376"/>
            <a:ext cx="1470260" cy="471183"/>
            <a:chOff x="0" y="0"/>
            <a:chExt cx="387229" cy="124098"/>
          </a:xfrm>
        </p:grpSpPr>
        <p:sp>
          <p:nvSpPr>
            <p:cNvPr id="11" name="Freeform 11"/>
            <p:cNvSpPr/>
            <p:nvPr/>
          </p:nvSpPr>
          <p:spPr>
            <a:xfrm>
              <a:off x="0" y="0"/>
              <a:ext cx="387229" cy="124098"/>
            </a:xfrm>
            <a:custGeom>
              <a:avLst/>
              <a:gdLst/>
              <a:ahLst/>
              <a:cxnLst/>
              <a:rect l="l" t="t" r="r" b="b"/>
              <a:pathLst>
                <a:path w="387229" h="124098">
                  <a:moveTo>
                    <a:pt x="0" y="0"/>
                  </a:moveTo>
                  <a:lnTo>
                    <a:pt x="387229" y="0"/>
                  </a:lnTo>
                  <a:lnTo>
                    <a:pt x="387229" y="124098"/>
                  </a:lnTo>
                  <a:lnTo>
                    <a:pt x="0" y="124098"/>
                  </a:lnTo>
                  <a:close/>
                </a:path>
              </a:pathLst>
            </a:custGeom>
            <a:solidFill>
              <a:srgbClr val="141414">
                <a:alpha val="80000"/>
              </a:srgbClr>
            </a:solidFill>
          </p:spPr>
          <p:txBody>
            <a:bodyPr/>
            <a:lstStyle/>
            <a:p>
              <a:endParaRPr lang="en-US"/>
            </a:p>
          </p:txBody>
        </p:sp>
        <p:sp>
          <p:nvSpPr>
            <p:cNvPr id="12" name="TextBox 12"/>
            <p:cNvSpPr txBox="1"/>
            <p:nvPr/>
          </p:nvSpPr>
          <p:spPr>
            <a:xfrm>
              <a:off x="0" y="-66675"/>
              <a:ext cx="387229" cy="190773"/>
            </a:xfrm>
            <a:prstGeom prst="rect">
              <a:avLst/>
            </a:prstGeom>
          </p:spPr>
          <p:txBody>
            <a:bodyPr lIns="50800" tIns="50800" rIns="50800" bIns="50800" rtlCol="0" anchor="ctr"/>
            <a:lstStyle/>
            <a:p>
              <a:pPr algn="ctr">
                <a:lnSpc>
                  <a:spcPts val="3499"/>
                </a:lnSpc>
              </a:pPr>
              <a:endParaRPr/>
            </a:p>
          </p:txBody>
        </p:sp>
      </p:grpSp>
      <p:grpSp>
        <p:nvGrpSpPr>
          <p:cNvPr id="13" name="Group 13"/>
          <p:cNvGrpSpPr/>
          <p:nvPr/>
        </p:nvGrpSpPr>
        <p:grpSpPr>
          <a:xfrm>
            <a:off x="981886" y="2924559"/>
            <a:ext cx="1438531" cy="471183"/>
            <a:chOff x="0" y="0"/>
            <a:chExt cx="378872" cy="124098"/>
          </a:xfrm>
        </p:grpSpPr>
        <p:sp>
          <p:nvSpPr>
            <p:cNvPr id="14" name="Freeform 14"/>
            <p:cNvSpPr/>
            <p:nvPr/>
          </p:nvSpPr>
          <p:spPr>
            <a:xfrm>
              <a:off x="0" y="0"/>
              <a:ext cx="378872" cy="124098"/>
            </a:xfrm>
            <a:custGeom>
              <a:avLst/>
              <a:gdLst/>
              <a:ahLst/>
              <a:cxnLst/>
              <a:rect l="l" t="t" r="r" b="b"/>
              <a:pathLst>
                <a:path w="378872" h="124098">
                  <a:moveTo>
                    <a:pt x="0" y="0"/>
                  </a:moveTo>
                  <a:lnTo>
                    <a:pt x="378872" y="0"/>
                  </a:lnTo>
                  <a:lnTo>
                    <a:pt x="378872" y="124098"/>
                  </a:lnTo>
                  <a:lnTo>
                    <a:pt x="0" y="124098"/>
                  </a:lnTo>
                  <a:close/>
                </a:path>
              </a:pathLst>
            </a:custGeom>
            <a:solidFill>
              <a:srgbClr val="141414">
                <a:alpha val="80000"/>
              </a:srgbClr>
            </a:solidFill>
          </p:spPr>
          <p:txBody>
            <a:bodyPr/>
            <a:lstStyle/>
            <a:p>
              <a:endParaRPr lang="en-US"/>
            </a:p>
          </p:txBody>
        </p:sp>
        <p:sp>
          <p:nvSpPr>
            <p:cNvPr id="15" name="TextBox 15"/>
            <p:cNvSpPr txBox="1"/>
            <p:nvPr/>
          </p:nvSpPr>
          <p:spPr>
            <a:xfrm>
              <a:off x="0" y="-66675"/>
              <a:ext cx="378872" cy="190773"/>
            </a:xfrm>
            <a:prstGeom prst="rect">
              <a:avLst/>
            </a:prstGeom>
          </p:spPr>
          <p:txBody>
            <a:bodyPr lIns="50800" tIns="50800" rIns="50800" bIns="50800" rtlCol="0" anchor="ctr"/>
            <a:lstStyle/>
            <a:p>
              <a:pPr algn="ctr">
                <a:lnSpc>
                  <a:spcPts val="3499"/>
                </a:lnSpc>
              </a:pPr>
              <a:endParaRPr/>
            </a:p>
          </p:txBody>
        </p:sp>
      </p:grpSp>
      <p:sp>
        <p:nvSpPr>
          <p:cNvPr id="16" name="TextBox 16"/>
          <p:cNvSpPr txBox="1"/>
          <p:nvPr/>
        </p:nvSpPr>
        <p:spPr>
          <a:xfrm>
            <a:off x="1691217" y="3112526"/>
            <a:ext cx="15509969" cy="4855211"/>
          </a:xfrm>
          <a:prstGeom prst="rect">
            <a:avLst/>
          </a:prstGeom>
        </p:spPr>
        <p:txBody>
          <a:bodyPr lIns="0" tIns="0" rIns="0" bIns="0" rtlCol="0" anchor="t">
            <a:spAutoFit/>
          </a:bodyPr>
          <a:lstStyle/>
          <a:p>
            <a:pPr marL="669283" lvl="1" indent="-334641" algn="l">
              <a:lnSpc>
                <a:spcPts val="4339"/>
              </a:lnSpc>
              <a:buFont typeface="Arial"/>
              <a:buChar char="•"/>
            </a:pPr>
            <a:r>
              <a:rPr lang="en-US" sz="3099">
                <a:solidFill>
                  <a:srgbClr val="FFFFFF"/>
                </a:solidFill>
                <a:latin typeface="Canva Sans"/>
              </a:rPr>
              <a:t>Our project is focused on assisting visually impaired individuals in navigating their daily lives independently, without relying on others to describe scenes and objects to them.</a:t>
            </a:r>
          </a:p>
          <a:p>
            <a:pPr algn="l">
              <a:lnSpc>
                <a:spcPts val="4339"/>
              </a:lnSpc>
            </a:pPr>
            <a:endParaRPr lang="en-US" sz="3099">
              <a:solidFill>
                <a:srgbClr val="FFFFFF"/>
              </a:solidFill>
              <a:latin typeface="Canva Sans"/>
            </a:endParaRPr>
          </a:p>
          <a:p>
            <a:pPr marL="669283" lvl="1" indent="-334641" algn="l">
              <a:lnSpc>
                <a:spcPts val="4339"/>
              </a:lnSpc>
              <a:buFont typeface="Arial"/>
              <a:buChar char="•"/>
            </a:pPr>
            <a:r>
              <a:rPr lang="en-US" sz="3099">
                <a:solidFill>
                  <a:srgbClr val="FFFFFF"/>
                </a:solidFill>
                <a:latin typeface="Canva Sans"/>
              </a:rPr>
              <a:t>By employing transfer learning, we have tested numerous detection models with varying accuracies.</a:t>
            </a:r>
          </a:p>
          <a:p>
            <a:pPr algn="l">
              <a:lnSpc>
                <a:spcPts val="4339"/>
              </a:lnSpc>
            </a:pPr>
            <a:endParaRPr lang="en-US" sz="3099">
              <a:solidFill>
                <a:srgbClr val="FFFFFF"/>
              </a:solidFill>
              <a:latin typeface="Canva Sans"/>
            </a:endParaRPr>
          </a:p>
          <a:p>
            <a:pPr marL="669283" lvl="1" indent="-334641" algn="l">
              <a:lnSpc>
                <a:spcPts val="4339"/>
              </a:lnSpc>
              <a:buFont typeface="Arial"/>
              <a:buChar char="•"/>
            </a:pPr>
            <a:r>
              <a:rPr lang="en-US" sz="3099">
                <a:solidFill>
                  <a:srgbClr val="FFFFFF"/>
                </a:solidFill>
                <a:latin typeface="Canva Sans"/>
              </a:rPr>
              <a:t> Ultimately, we have implemented YOLOv8 with 96% accuracy in recognizing objects and 0.2 rate loss of bounding boxes for object detection.</a:t>
            </a:r>
          </a:p>
        </p:txBody>
      </p:sp>
      <p:grpSp>
        <p:nvGrpSpPr>
          <p:cNvPr id="17" name="Group 17"/>
          <p:cNvGrpSpPr/>
          <p:nvPr/>
        </p:nvGrpSpPr>
        <p:grpSpPr>
          <a:xfrm>
            <a:off x="12379709" y="-404047"/>
            <a:ext cx="1440666" cy="1561542"/>
            <a:chOff x="0" y="0"/>
            <a:chExt cx="1920888" cy="2082056"/>
          </a:xfrm>
        </p:grpSpPr>
        <p:sp>
          <p:nvSpPr>
            <p:cNvPr id="18" name="Freeform 18"/>
            <p:cNvSpPr/>
            <p:nvPr/>
          </p:nvSpPr>
          <p:spPr>
            <a:xfrm rot="1583709">
              <a:off x="277274" y="1616691"/>
              <a:ext cx="278634" cy="278634"/>
            </a:xfrm>
            <a:custGeom>
              <a:avLst/>
              <a:gdLst/>
              <a:ahLst/>
              <a:cxnLst/>
              <a:rect l="l" t="t" r="r" b="b"/>
              <a:pathLst>
                <a:path w="278634" h="278634">
                  <a:moveTo>
                    <a:pt x="0" y="0"/>
                  </a:moveTo>
                  <a:lnTo>
                    <a:pt x="278634" y="0"/>
                  </a:lnTo>
                  <a:lnTo>
                    <a:pt x="278634" y="278634"/>
                  </a:lnTo>
                  <a:lnTo>
                    <a:pt x="0" y="2786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9" name="Group 19"/>
            <p:cNvGrpSpPr/>
            <p:nvPr/>
          </p:nvGrpSpPr>
          <p:grpSpPr>
            <a:xfrm rot="1583709">
              <a:off x="343596" y="1683013"/>
              <a:ext cx="145991" cy="14599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21" name="TextBox 21"/>
              <p:cNvSpPr txBox="1"/>
              <p:nvPr/>
            </p:nvSpPr>
            <p:spPr>
              <a:xfrm>
                <a:off x="76200" y="9525"/>
                <a:ext cx="660400" cy="727075"/>
              </a:xfrm>
              <a:prstGeom prst="rect">
                <a:avLst/>
              </a:prstGeom>
            </p:spPr>
            <p:txBody>
              <a:bodyPr lIns="46236" tIns="46236" rIns="46236" bIns="46236" rtlCol="0" anchor="ctr"/>
              <a:lstStyle/>
              <a:p>
                <a:pPr algn="ctr">
                  <a:lnSpc>
                    <a:spcPts val="3499"/>
                  </a:lnSpc>
                </a:pPr>
                <a:endParaRPr/>
              </a:p>
            </p:txBody>
          </p:sp>
        </p:grpSp>
        <p:sp>
          <p:nvSpPr>
            <p:cNvPr id="22" name="Freeform 22"/>
            <p:cNvSpPr/>
            <p:nvPr/>
          </p:nvSpPr>
          <p:spPr>
            <a:xfrm rot="2127535" flipH="1">
              <a:off x="414776" y="151590"/>
              <a:ext cx="1091335" cy="1778877"/>
            </a:xfrm>
            <a:custGeom>
              <a:avLst/>
              <a:gdLst/>
              <a:ahLst/>
              <a:cxnLst/>
              <a:rect l="l" t="t" r="r" b="b"/>
              <a:pathLst>
                <a:path w="1091335" h="1778877">
                  <a:moveTo>
                    <a:pt x="1091336" y="0"/>
                  </a:moveTo>
                  <a:lnTo>
                    <a:pt x="0" y="0"/>
                  </a:lnTo>
                  <a:lnTo>
                    <a:pt x="0" y="1778876"/>
                  </a:lnTo>
                  <a:lnTo>
                    <a:pt x="1091336" y="1778876"/>
                  </a:lnTo>
                  <a:lnTo>
                    <a:pt x="109133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sp>
        <p:nvSpPr>
          <p:cNvPr id="23" name="Freeform 23"/>
          <p:cNvSpPr/>
          <p:nvPr/>
        </p:nvSpPr>
        <p:spPr>
          <a:xfrm>
            <a:off x="15540672" y="190280"/>
            <a:ext cx="2161337" cy="2161337"/>
          </a:xfrm>
          <a:custGeom>
            <a:avLst/>
            <a:gdLst/>
            <a:ahLst/>
            <a:cxnLst/>
            <a:rect l="l" t="t" r="r" b="b"/>
            <a:pathLst>
              <a:path w="2161337" h="2161337">
                <a:moveTo>
                  <a:pt x="0" y="0"/>
                </a:moveTo>
                <a:lnTo>
                  <a:pt x="2161337" y="0"/>
                </a:lnTo>
                <a:lnTo>
                  <a:pt x="2161337" y="2161337"/>
                </a:lnTo>
                <a:lnTo>
                  <a:pt x="0" y="21613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4" name="TextBox 24"/>
          <p:cNvSpPr txBox="1"/>
          <p:nvPr/>
        </p:nvSpPr>
        <p:spPr>
          <a:xfrm>
            <a:off x="2731670" y="931475"/>
            <a:ext cx="10760361" cy="1177893"/>
          </a:xfrm>
          <a:prstGeom prst="rect">
            <a:avLst/>
          </a:prstGeom>
        </p:spPr>
        <p:txBody>
          <a:bodyPr lIns="0" tIns="0" rIns="0" bIns="0" rtlCol="0" anchor="t">
            <a:spAutoFit/>
          </a:bodyPr>
          <a:lstStyle/>
          <a:p>
            <a:pPr algn="l">
              <a:lnSpc>
                <a:spcPts val="9626"/>
              </a:lnSpc>
              <a:spcBef>
                <a:spcPct val="0"/>
              </a:spcBef>
            </a:pPr>
            <a:r>
              <a:rPr lang="en-US" sz="6876">
                <a:solidFill>
                  <a:srgbClr val="FFFFFF"/>
                </a:solidFill>
                <a:latin typeface="Canva Sans"/>
              </a:rPr>
              <a:t>Conclusion</a:t>
            </a:r>
          </a:p>
        </p:txBody>
      </p:sp>
      <p:sp>
        <p:nvSpPr>
          <p:cNvPr id="25" name="Freeform 25"/>
          <p:cNvSpPr/>
          <p:nvPr/>
        </p:nvSpPr>
        <p:spPr>
          <a:xfrm>
            <a:off x="6806278" y="-902077"/>
            <a:ext cx="7014176" cy="11707100"/>
          </a:xfrm>
          <a:custGeom>
            <a:avLst/>
            <a:gdLst/>
            <a:ahLst/>
            <a:cxnLst/>
            <a:rect l="l" t="t" r="r" b="b"/>
            <a:pathLst>
              <a:path w="7014176" h="11707100">
                <a:moveTo>
                  <a:pt x="0" y="0"/>
                </a:moveTo>
                <a:lnTo>
                  <a:pt x="7014175" y="0"/>
                </a:lnTo>
                <a:lnTo>
                  <a:pt x="7014175" y="11707100"/>
                </a:lnTo>
                <a:lnTo>
                  <a:pt x="0" y="11707100"/>
                </a:lnTo>
                <a:lnTo>
                  <a:pt x="0" y="0"/>
                </a:lnTo>
                <a:close/>
              </a:path>
            </a:pathLst>
          </a:custGeom>
          <a:blipFill>
            <a:blip r:embed="rId2">
              <a:alphaModFix amt="79000"/>
            </a:blip>
            <a:stretch>
              <a:fillRect r="-66906"/>
            </a:stretch>
          </a:blipFill>
        </p:spPr>
        <p:txBody>
          <a:bodyPr/>
          <a:lstStyle/>
          <a:p>
            <a:endParaRPr lang="en-US"/>
          </a:p>
        </p:txBody>
      </p:sp>
      <p:sp>
        <p:nvSpPr>
          <p:cNvPr id="26" name="Freeform 26"/>
          <p:cNvSpPr/>
          <p:nvPr/>
        </p:nvSpPr>
        <p:spPr>
          <a:xfrm>
            <a:off x="13820453" y="-1420100"/>
            <a:ext cx="7014176" cy="11707100"/>
          </a:xfrm>
          <a:custGeom>
            <a:avLst/>
            <a:gdLst/>
            <a:ahLst/>
            <a:cxnLst/>
            <a:rect l="l" t="t" r="r" b="b"/>
            <a:pathLst>
              <a:path w="7014176" h="11707100">
                <a:moveTo>
                  <a:pt x="0" y="0"/>
                </a:moveTo>
                <a:lnTo>
                  <a:pt x="7014176" y="0"/>
                </a:lnTo>
                <a:lnTo>
                  <a:pt x="7014176" y="11707100"/>
                </a:lnTo>
                <a:lnTo>
                  <a:pt x="0" y="11707100"/>
                </a:lnTo>
                <a:lnTo>
                  <a:pt x="0" y="0"/>
                </a:lnTo>
                <a:close/>
              </a:path>
            </a:pathLst>
          </a:custGeom>
          <a:blipFill>
            <a:blip r:embed="rId2">
              <a:alphaModFix amt="79000"/>
            </a:blip>
            <a:stretch>
              <a:fillRect r="-66906"/>
            </a:stretch>
          </a:blipFill>
        </p:spPr>
        <p:txBody>
          <a:bodyPr/>
          <a:lstStyle/>
          <a:p>
            <a:endParaRPr lang="en-US"/>
          </a:p>
        </p:txBody>
      </p:sp>
      <p:grpSp>
        <p:nvGrpSpPr>
          <p:cNvPr id="27" name="Group 27"/>
          <p:cNvGrpSpPr/>
          <p:nvPr/>
        </p:nvGrpSpPr>
        <p:grpSpPr>
          <a:xfrm>
            <a:off x="981886" y="918566"/>
            <a:ext cx="1418663" cy="1337062"/>
            <a:chOff x="0" y="0"/>
            <a:chExt cx="1891550" cy="1782749"/>
          </a:xfrm>
        </p:grpSpPr>
        <p:sp>
          <p:nvSpPr>
            <p:cNvPr id="28" name="Freeform 28"/>
            <p:cNvSpPr/>
            <p:nvPr/>
          </p:nvSpPr>
          <p:spPr>
            <a:xfrm>
              <a:off x="0" y="0"/>
              <a:ext cx="1891550" cy="1782749"/>
            </a:xfrm>
            <a:custGeom>
              <a:avLst/>
              <a:gdLst/>
              <a:ahLst/>
              <a:cxnLst/>
              <a:rect l="l" t="t" r="r" b="b"/>
              <a:pathLst>
                <a:path w="1891550" h="1782749">
                  <a:moveTo>
                    <a:pt x="0" y="0"/>
                  </a:moveTo>
                  <a:lnTo>
                    <a:pt x="1891550" y="0"/>
                  </a:lnTo>
                  <a:lnTo>
                    <a:pt x="1891550" y="1782749"/>
                  </a:lnTo>
                  <a:lnTo>
                    <a:pt x="0" y="1782749"/>
                  </a:lnTo>
                  <a:lnTo>
                    <a:pt x="0" y="0"/>
                  </a:lnTo>
                  <a:close/>
                </a:path>
              </a:pathLst>
            </a:custGeom>
            <a:blipFill>
              <a:blip r:embed="rId11">
                <a:extLst>
                  <a:ext uri="{96DAC541-7B7A-43D3-8B79-37D633B846F1}">
                    <asvg:svgBlip xmlns:asvg="http://schemas.microsoft.com/office/drawing/2016/SVG/main" r:embed="rId12"/>
                  </a:ext>
                </a:extLst>
              </a:blip>
              <a:stretch>
                <a:fillRect l="-8905" r="-8905"/>
              </a:stretch>
            </a:blipFill>
          </p:spPr>
          <p:txBody>
            <a:bodyPr/>
            <a:lstStyle/>
            <a:p>
              <a:endParaRPr lang="en-US"/>
            </a:p>
          </p:txBody>
        </p:sp>
        <p:sp>
          <p:nvSpPr>
            <p:cNvPr id="29" name="TextBox 29"/>
            <p:cNvSpPr txBox="1"/>
            <p:nvPr/>
          </p:nvSpPr>
          <p:spPr>
            <a:xfrm>
              <a:off x="190134" y="189273"/>
              <a:ext cx="1511283" cy="1390650"/>
            </a:xfrm>
            <a:prstGeom prst="rect">
              <a:avLst/>
            </a:prstGeom>
          </p:spPr>
          <p:txBody>
            <a:bodyPr lIns="0" tIns="0" rIns="0" bIns="0" rtlCol="0" anchor="t">
              <a:spAutoFit/>
            </a:bodyPr>
            <a:lstStyle/>
            <a:p>
              <a:pPr algn="ctr">
                <a:lnSpc>
                  <a:spcPts val="8399"/>
                </a:lnSpc>
              </a:pPr>
              <a:r>
                <a:rPr lang="en-US" sz="5999" spc="395">
                  <a:solidFill>
                    <a:srgbClr val="DFD3BE"/>
                  </a:solidFill>
                  <a:latin typeface="Childos Arabic"/>
                </a:rPr>
                <a:t>8.1</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207898" y="-1054477"/>
            <a:ext cx="7014176" cy="11707100"/>
          </a:xfrm>
          <a:custGeom>
            <a:avLst/>
            <a:gdLst/>
            <a:ahLst/>
            <a:cxnLst/>
            <a:rect l="l" t="t" r="r" b="b"/>
            <a:pathLst>
              <a:path w="7014176" h="11707100">
                <a:moveTo>
                  <a:pt x="0" y="0"/>
                </a:moveTo>
                <a:lnTo>
                  <a:pt x="7014176" y="0"/>
                </a:lnTo>
                <a:lnTo>
                  <a:pt x="7014176" y="11707100"/>
                </a:lnTo>
                <a:lnTo>
                  <a:pt x="0" y="11707100"/>
                </a:lnTo>
                <a:lnTo>
                  <a:pt x="0" y="0"/>
                </a:lnTo>
                <a:close/>
              </a:path>
            </a:pathLst>
          </a:custGeom>
          <a:blipFill>
            <a:blip r:embed="rId2">
              <a:alphaModFix amt="79000"/>
            </a:blip>
            <a:stretch>
              <a:fillRect r="-66906"/>
            </a:stretch>
          </a:blipFill>
        </p:spPr>
        <p:txBody>
          <a:bodyPr/>
          <a:lstStyle/>
          <a:p>
            <a:endParaRPr lang="en-US"/>
          </a:p>
        </p:txBody>
      </p:sp>
      <p:sp>
        <p:nvSpPr>
          <p:cNvPr id="3" name="Freeform 3"/>
          <p:cNvSpPr/>
          <p:nvPr/>
        </p:nvSpPr>
        <p:spPr>
          <a:xfrm rot="-418552">
            <a:off x="-3116105" y="-837868"/>
            <a:ext cx="22830832" cy="6378969"/>
          </a:xfrm>
          <a:custGeom>
            <a:avLst/>
            <a:gdLst/>
            <a:ahLst/>
            <a:cxnLst/>
            <a:rect l="l" t="t" r="r" b="b"/>
            <a:pathLst>
              <a:path w="22830832" h="6378969">
                <a:moveTo>
                  <a:pt x="0" y="0"/>
                </a:moveTo>
                <a:lnTo>
                  <a:pt x="22830832" y="0"/>
                </a:lnTo>
                <a:lnTo>
                  <a:pt x="22830832" y="6378969"/>
                </a:lnTo>
                <a:lnTo>
                  <a:pt x="0" y="6378969"/>
                </a:lnTo>
                <a:lnTo>
                  <a:pt x="0" y="0"/>
                </a:lnTo>
                <a:close/>
              </a:path>
            </a:pathLst>
          </a:custGeom>
          <a:blipFill>
            <a:blip r:embed="rId3">
              <a:alphaModFix amt="84000"/>
              <a:extLst>
                <a:ext uri="{96DAC541-7B7A-43D3-8B79-37D633B846F1}">
                  <asvg:svgBlip xmlns:asvg="http://schemas.microsoft.com/office/drawing/2016/SVG/main" r:embed="rId4"/>
                </a:ext>
              </a:extLst>
            </a:blip>
            <a:stretch>
              <a:fillRect r="-29491" b="-274138"/>
            </a:stretch>
          </a:blipFill>
        </p:spPr>
        <p:txBody>
          <a:bodyPr/>
          <a:lstStyle/>
          <a:p>
            <a:endParaRPr lang="en-US"/>
          </a:p>
        </p:txBody>
      </p:sp>
      <p:grpSp>
        <p:nvGrpSpPr>
          <p:cNvPr id="4" name="Group 4"/>
          <p:cNvGrpSpPr/>
          <p:nvPr/>
        </p:nvGrpSpPr>
        <p:grpSpPr>
          <a:xfrm>
            <a:off x="10289028" y="7811129"/>
            <a:ext cx="6404189" cy="471183"/>
            <a:chOff x="0" y="0"/>
            <a:chExt cx="1686700" cy="124098"/>
          </a:xfrm>
        </p:grpSpPr>
        <p:sp>
          <p:nvSpPr>
            <p:cNvPr id="5" name="Freeform 5"/>
            <p:cNvSpPr/>
            <p:nvPr/>
          </p:nvSpPr>
          <p:spPr>
            <a:xfrm>
              <a:off x="0" y="0"/>
              <a:ext cx="1686700" cy="124098"/>
            </a:xfrm>
            <a:custGeom>
              <a:avLst/>
              <a:gdLst/>
              <a:ahLst/>
              <a:cxnLst/>
              <a:rect l="l" t="t" r="r" b="b"/>
              <a:pathLst>
                <a:path w="1686700" h="124098">
                  <a:moveTo>
                    <a:pt x="0" y="0"/>
                  </a:moveTo>
                  <a:lnTo>
                    <a:pt x="1686700" y="0"/>
                  </a:lnTo>
                  <a:lnTo>
                    <a:pt x="1686700" y="124098"/>
                  </a:lnTo>
                  <a:lnTo>
                    <a:pt x="0" y="124098"/>
                  </a:lnTo>
                  <a:close/>
                </a:path>
              </a:pathLst>
            </a:custGeom>
            <a:solidFill>
              <a:srgbClr val="141414">
                <a:alpha val="80000"/>
              </a:srgbClr>
            </a:solidFill>
          </p:spPr>
          <p:txBody>
            <a:bodyPr/>
            <a:lstStyle/>
            <a:p>
              <a:endParaRPr lang="en-US"/>
            </a:p>
          </p:txBody>
        </p:sp>
        <p:sp>
          <p:nvSpPr>
            <p:cNvPr id="6" name="TextBox 6"/>
            <p:cNvSpPr txBox="1"/>
            <p:nvPr/>
          </p:nvSpPr>
          <p:spPr>
            <a:xfrm>
              <a:off x="0" y="-66675"/>
              <a:ext cx="1686700" cy="190773"/>
            </a:xfrm>
            <a:prstGeom prst="rect">
              <a:avLst/>
            </a:prstGeom>
          </p:spPr>
          <p:txBody>
            <a:bodyPr lIns="50800" tIns="50800" rIns="50800" bIns="50800" rtlCol="0" anchor="ctr"/>
            <a:lstStyle/>
            <a:p>
              <a:pPr algn="ctr">
                <a:lnSpc>
                  <a:spcPts val="3499"/>
                </a:lnSpc>
              </a:pPr>
              <a:endParaRPr/>
            </a:p>
          </p:txBody>
        </p:sp>
      </p:grpSp>
      <p:grpSp>
        <p:nvGrpSpPr>
          <p:cNvPr id="7" name="Group 7"/>
          <p:cNvGrpSpPr/>
          <p:nvPr/>
        </p:nvGrpSpPr>
        <p:grpSpPr>
          <a:xfrm>
            <a:off x="8026556" y="2453376"/>
            <a:ext cx="1470260" cy="471183"/>
            <a:chOff x="0" y="0"/>
            <a:chExt cx="387229" cy="124098"/>
          </a:xfrm>
        </p:grpSpPr>
        <p:sp>
          <p:nvSpPr>
            <p:cNvPr id="8" name="Freeform 8"/>
            <p:cNvSpPr/>
            <p:nvPr/>
          </p:nvSpPr>
          <p:spPr>
            <a:xfrm>
              <a:off x="0" y="0"/>
              <a:ext cx="387229" cy="124098"/>
            </a:xfrm>
            <a:custGeom>
              <a:avLst/>
              <a:gdLst/>
              <a:ahLst/>
              <a:cxnLst/>
              <a:rect l="l" t="t" r="r" b="b"/>
              <a:pathLst>
                <a:path w="387229" h="124098">
                  <a:moveTo>
                    <a:pt x="0" y="0"/>
                  </a:moveTo>
                  <a:lnTo>
                    <a:pt x="387229" y="0"/>
                  </a:lnTo>
                  <a:lnTo>
                    <a:pt x="387229" y="124098"/>
                  </a:lnTo>
                  <a:lnTo>
                    <a:pt x="0" y="124098"/>
                  </a:lnTo>
                  <a:close/>
                </a:path>
              </a:pathLst>
            </a:custGeom>
            <a:solidFill>
              <a:srgbClr val="141414">
                <a:alpha val="80000"/>
              </a:srgbClr>
            </a:solidFill>
          </p:spPr>
          <p:txBody>
            <a:bodyPr/>
            <a:lstStyle/>
            <a:p>
              <a:endParaRPr lang="en-US"/>
            </a:p>
          </p:txBody>
        </p:sp>
        <p:sp>
          <p:nvSpPr>
            <p:cNvPr id="9" name="TextBox 9"/>
            <p:cNvSpPr txBox="1"/>
            <p:nvPr/>
          </p:nvSpPr>
          <p:spPr>
            <a:xfrm>
              <a:off x="0" y="-66675"/>
              <a:ext cx="387229" cy="190773"/>
            </a:xfrm>
            <a:prstGeom prst="rect">
              <a:avLst/>
            </a:prstGeom>
          </p:spPr>
          <p:txBody>
            <a:bodyPr lIns="50800" tIns="50800" rIns="50800" bIns="50800" rtlCol="0" anchor="ctr"/>
            <a:lstStyle/>
            <a:p>
              <a:pPr algn="ctr">
                <a:lnSpc>
                  <a:spcPts val="3499"/>
                </a:lnSpc>
              </a:pPr>
              <a:endParaRPr/>
            </a:p>
          </p:txBody>
        </p:sp>
      </p:grpSp>
      <p:grpSp>
        <p:nvGrpSpPr>
          <p:cNvPr id="10" name="Group 10"/>
          <p:cNvGrpSpPr/>
          <p:nvPr/>
        </p:nvGrpSpPr>
        <p:grpSpPr>
          <a:xfrm>
            <a:off x="981886" y="2924559"/>
            <a:ext cx="1438531" cy="471183"/>
            <a:chOff x="0" y="0"/>
            <a:chExt cx="378872" cy="124098"/>
          </a:xfrm>
        </p:grpSpPr>
        <p:sp>
          <p:nvSpPr>
            <p:cNvPr id="11" name="Freeform 11"/>
            <p:cNvSpPr/>
            <p:nvPr/>
          </p:nvSpPr>
          <p:spPr>
            <a:xfrm>
              <a:off x="0" y="0"/>
              <a:ext cx="378872" cy="124098"/>
            </a:xfrm>
            <a:custGeom>
              <a:avLst/>
              <a:gdLst/>
              <a:ahLst/>
              <a:cxnLst/>
              <a:rect l="l" t="t" r="r" b="b"/>
              <a:pathLst>
                <a:path w="378872" h="124098">
                  <a:moveTo>
                    <a:pt x="0" y="0"/>
                  </a:moveTo>
                  <a:lnTo>
                    <a:pt x="378872" y="0"/>
                  </a:lnTo>
                  <a:lnTo>
                    <a:pt x="378872" y="124098"/>
                  </a:lnTo>
                  <a:lnTo>
                    <a:pt x="0" y="124098"/>
                  </a:lnTo>
                  <a:close/>
                </a:path>
              </a:pathLst>
            </a:custGeom>
            <a:solidFill>
              <a:srgbClr val="141414">
                <a:alpha val="80000"/>
              </a:srgbClr>
            </a:solidFill>
          </p:spPr>
          <p:txBody>
            <a:bodyPr/>
            <a:lstStyle/>
            <a:p>
              <a:endParaRPr lang="en-US"/>
            </a:p>
          </p:txBody>
        </p:sp>
        <p:sp>
          <p:nvSpPr>
            <p:cNvPr id="12" name="TextBox 12"/>
            <p:cNvSpPr txBox="1"/>
            <p:nvPr/>
          </p:nvSpPr>
          <p:spPr>
            <a:xfrm>
              <a:off x="0" y="-66675"/>
              <a:ext cx="378872" cy="190773"/>
            </a:xfrm>
            <a:prstGeom prst="rect">
              <a:avLst/>
            </a:prstGeom>
          </p:spPr>
          <p:txBody>
            <a:bodyPr lIns="50800" tIns="50800" rIns="50800" bIns="50800" rtlCol="0" anchor="ctr"/>
            <a:lstStyle/>
            <a:p>
              <a:pPr algn="ctr">
                <a:lnSpc>
                  <a:spcPts val="3499"/>
                </a:lnSpc>
              </a:pPr>
              <a:endParaRPr/>
            </a:p>
          </p:txBody>
        </p:sp>
      </p:grpSp>
      <p:sp>
        <p:nvSpPr>
          <p:cNvPr id="13" name="TextBox 13"/>
          <p:cNvSpPr txBox="1"/>
          <p:nvPr/>
        </p:nvSpPr>
        <p:spPr>
          <a:xfrm>
            <a:off x="1701152" y="3726187"/>
            <a:ext cx="14607306" cy="4312286"/>
          </a:xfrm>
          <a:prstGeom prst="rect">
            <a:avLst/>
          </a:prstGeom>
        </p:spPr>
        <p:txBody>
          <a:bodyPr lIns="0" tIns="0" rIns="0" bIns="0" rtlCol="0" anchor="t">
            <a:spAutoFit/>
          </a:bodyPr>
          <a:lstStyle/>
          <a:p>
            <a:pPr marL="669283" lvl="1" indent="-334641" algn="l">
              <a:lnSpc>
                <a:spcPts val="4339"/>
              </a:lnSpc>
              <a:buFont typeface="Arial"/>
              <a:buChar char="•"/>
            </a:pPr>
            <a:r>
              <a:rPr lang="en-US" sz="3099">
                <a:solidFill>
                  <a:srgbClr val="FFFFFF"/>
                </a:solidFill>
                <a:latin typeface="Canva Sans"/>
              </a:rPr>
              <a:t>We have created a user-friendly mobile application to simplify interactions for the visually impaired with voice assistance, providing accurate and detailed scene descriptions with high resolution to overcome obstacles. </a:t>
            </a:r>
          </a:p>
          <a:p>
            <a:pPr algn="l">
              <a:lnSpc>
                <a:spcPts val="4339"/>
              </a:lnSpc>
            </a:pPr>
            <a:endParaRPr lang="en-US" sz="3099">
              <a:solidFill>
                <a:srgbClr val="FFFFFF"/>
              </a:solidFill>
              <a:latin typeface="Canva Sans"/>
            </a:endParaRPr>
          </a:p>
          <a:p>
            <a:pPr marL="669283" lvl="1" indent="-334641" algn="l">
              <a:lnSpc>
                <a:spcPts val="4339"/>
              </a:lnSpc>
              <a:buFont typeface="Arial"/>
              <a:buChar char="•"/>
            </a:pPr>
            <a:r>
              <a:rPr lang="en-US" sz="3099">
                <a:solidFill>
                  <a:srgbClr val="FFFFFF"/>
                </a:solidFill>
                <a:latin typeface="Canva Sans"/>
              </a:rPr>
              <a:t>Our belief is that technology should empower everyone, and our initiative is a stride towards a more inclusive and accessible world for the visually impaired community.</a:t>
            </a:r>
          </a:p>
        </p:txBody>
      </p:sp>
      <p:grpSp>
        <p:nvGrpSpPr>
          <p:cNvPr id="14" name="Group 14"/>
          <p:cNvGrpSpPr/>
          <p:nvPr/>
        </p:nvGrpSpPr>
        <p:grpSpPr>
          <a:xfrm>
            <a:off x="12379709" y="-404047"/>
            <a:ext cx="1440666" cy="1561542"/>
            <a:chOff x="0" y="0"/>
            <a:chExt cx="1920888" cy="2082056"/>
          </a:xfrm>
        </p:grpSpPr>
        <p:sp>
          <p:nvSpPr>
            <p:cNvPr id="15" name="Freeform 15"/>
            <p:cNvSpPr/>
            <p:nvPr/>
          </p:nvSpPr>
          <p:spPr>
            <a:xfrm rot="1583709">
              <a:off x="277274" y="1616691"/>
              <a:ext cx="278634" cy="278634"/>
            </a:xfrm>
            <a:custGeom>
              <a:avLst/>
              <a:gdLst/>
              <a:ahLst/>
              <a:cxnLst/>
              <a:rect l="l" t="t" r="r" b="b"/>
              <a:pathLst>
                <a:path w="278634" h="278634">
                  <a:moveTo>
                    <a:pt x="0" y="0"/>
                  </a:moveTo>
                  <a:lnTo>
                    <a:pt x="278634" y="0"/>
                  </a:lnTo>
                  <a:lnTo>
                    <a:pt x="278634" y="278634"/>
                  </a:lnTo>
                  <a:lnTo>
                    <a:pt x="0" y="2786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6" name="Group 16"/>
            <p:cNvGrpSpPr/>
            <p:nvPr/>
          </p:nvGrpSpPr>
          <p:grpSpPr>
            <a:xfrm rot="1583709">
              <a:off x="343596" y="1683013"/>
              <a:ext cx="145991" cy="14599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8" name="TextBox 18"/>
              <p:cNvSpPr txBox="1"/>
              <p:nvPr/>
            </p:nvSpPr>
            <p:spPr>
              <a:xfrm>
                <a:off x="76200" y="9525"/>
                <a:ext cx="660400" cy="727075"/>
              </a:xfrm>
              <a:prstGeom prst="rect">
                <a:avLst/>
              </a:prstGeom>
            </p:spPr>
            <p:txBody>
              <a:bodyPr lIns="46236" tIns="46236" rIns="46236" bIns="46236" rtlCol="0" anchor="ctr"/>
              <a:lstStyle/>
              <a:p>
                <a:pPr algn="ctr">
                  <a:lnSpc>
                    <a:spcPts val="3499"/>
                  </a:lnSpc>
                </a:pPr>
                <a:endParaRPr/>
              </a:p>
            </p:txBody>
          </p:sp>
        </p:grpSp>
        <p:sp>
          <p:nvSpPr>
            <p:cNvPr id="19" name="Freeform 19"/>
            <p:cNvSpPr/>
            <p:nvPr/>
          </p:nvSpPr>
          <p:spPr>
            <a:xfrm rot="2127535" flipH="1">
              <a:off x="414776" y="151590"/>
              <a:ext cx="1091335" cy="1778877"/>
            </a:xfrm>
            <a:custGeom>
              <a:avLst/>
              <a:gdLst/>
              <a:ahLst/>
              <a:cxnLst/>
              <a:rect l="l" t="t" r="r" b="b"/>
              <a:pathLst>
                <a:path w="1091335" h="1778877">
                  <a:moveTo>
                    <a:pt x="1091336" y="0"/>
                  </a:moveTo>
                  <a:lnTo>
                    <a:pt x="0" y="0"/>
                  </a:lnTo>
                  <a:lnTo>
                    <a:pt x="0" y="1778876"/>
                  </a:lnTo>
                  <a:lnTo>
                    <a:pt x="1091336" y="1778876"/>
                  </a:lnTo>
                  <a:lnTo>
                    <a:pt x="109133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sp>
        <p:nvSpPr>
          <p:cNvPr id="20" name="Freeform 20"/>
          <p:cNvSpPr/>
          <p:nvPr/>
        </p:nvSpPr>
        <p:spPr>
          <a:xfrm>
            <a:off x="15540672" y="190280"/>
            <a:ext cx="2161337" cy="2161337"/>
          </a:xfrm>
          <a:custGeom>
            <a:avLst/>
            <a:gdLst/>
            <a:ahLst/>
            <a:cxnLst/>
            <a:rect l="l" t="t" r="r" b="b"/>
            <a:pathLst>
              <a:path w="2161337" h="2161337">
                <a:moveTo>
                  <a:pt x="0" y="0"/>
                </a:moveTo>
                <a:lnTo>
                  <a:pt x="2161337" y="0"/>
                </a:lnTo>
                <a:lnTo>
                  <a:pt x="2161337" y="2161337"/>
                </a:lnTo>
                <a:lnTo>
                  <a:pt x="0" y="21613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1" name="TextBox 21"/>
          <p:cNvSpPr txBox="1"/>
          <p:nvPr/>
        </p:nvSpPr>
        <p:spPr>
          <a:xfrm>
            <a:off x="2731670" y="931475"/>
            <a:ext cx="10760361" cy="1177893"/>
          </a:xfrm>
          <a:prstGeom prst="rect">
            <a:avLst/>
          </a:prstGeom>
        </p:spPr>
        <p:txBody>
          <a:bodyPr lIns="0" tIns="0" rIns="0" bIns="0" rtlCol="0" anchor="t">
            <a:spAutoFit/>
          </a:bodyPr>
          <a:lstStyle/>
          <a:p>
            <a:pPr algn="l">
              <a:lnSpc>
                <a:spcPts val="9626"/>
              </a:lnSpc>
              <a:spcBef>
                <a:spcPct val="0"/>
              </a:spcBef>
            </a:pPr>
            <a:r>
              <a:rPr lang="en-US" sz="6876">
                <a:solidFill>
                  <a:srgbClr val="FFFFFF"/>
                </a:solidFill>
                <a:latin typeface="Canva Sans"/>
              </a:rPr>
              <a:t>Conclusion Cont.</a:t>
            </a:r>
          </a:p>
        </p:txBody>
      </p:sp>
      <p:sp>
        <p:nvSpPr>
          <p:cNvPr id="22" name="Freeform 22"/>
          <p:cNvSpPr/>
          <p:nvPr/>
        </p:nvSpPr>
        <p:spPr>
          <a:xfrm>
            <a:off x="6806278" y="-902077"/>
            <a:ext cx="7014176" cy="11707100"/>
          </a:xfrm>
          <a:custGeom>
            <a:avLst/>
            <a:gdLst/>
            <a:ahLst/>
            <a:cxnLst/>
            <a:rect l="l" t="t" r="r" b="b"/>
            <a:pathLst>
              <a:path w="7014176" h="11707100">
                <a:moveTo>
                  <a:pt x="0" y="0"/>
                </a:moveTo>
                <a:lnTo>
                  <a:pt x="7014175" y="0"/>
                </a:lnTo>
                <a:lnTo>
                  <a:pt x="7014175" y="11707100"/>
                </a:lnTo>
                <a:lnTo>
                  <a:pt x="0" y="11707100"/>
                </a:lnTo>
                <a:lnTo>
                  <a:pt x="0" y="0"/>
                </a:lnTo>
                <a:close/>
              </a:path>
            </a:pathLst>
          </a:custGeom>
          <a:blipFill>
            <a:blip r:embed="rId2">
              <a:alphaModFix amt="79000"/>
            </a:blip>
            <a:stretch>
              <a:fillRect r="-66906"/>
            </a:stretch>
          </a:blipFill>
        </p:spPr>
        <p:txBody>
          <a:bodyPr/>
          <a:lstStyle/>
          <a:p>
            <a:endParaRPr lang="en-US"/>
          </a:p>
        </p:txBody>
      </p:sp>
      <p:sp>
        <p:nvSpPr>
          <p:cNvPr id="23" name="Freeform 23"/>
          <p:cNvSpPr/>
          <p:nvPr/>
        </p:nvSpPr>
        <p:spPr>
          <a:xfrm>
            <a:off x="13820453" y="-1420100"/>
            <a:ext cx="7014176" cy="11707100"/>
          </a:xfrm>
          <a:custGeom>
            <a:avLst/>
            <a:gdLst/>
            <a:ahLst/>
            <a:cxnLst/>
            <a:rect l="l" t="t" r="r" b="b"/>
            <a:pathLst>
              <a:path w="7014176" h="11707100">
                <a:moveTo>
                  <a:pt x="0" y="0"/>
                </a:moveTo>
                <a:lnTo>
                  <a:pt x="7014176" y="0"/>
                </a:lnTo>
                <a:lnTo>
                  <a:pt x="7014176" y="11707100"/>
                </a:lnTo>
                <a:lnTo>
                  <a:pt x="0" y="11707100"/>
                </a:lnTo>
                <a:lnTo>
                  <a:pt x="0" y="0"/>
                </a:lnTo>
                <a:close/>
              </a:path>
            </a:pathLst>
          </a:custGeom>
          <a:blipFill>
            <a:blip r:embed="rId2">
              <a:alphaModFix amt="79000"/>
            </a:blip>
            <a:stretch>
              <a:fillRect r="-66906"/>
            </a:stretch>
          </a:blipFill>
        </p:spPr>
        <p:txBody>
          <a:bodyPr/>
          <a:lstStyle/>
          <a:p>
            <a:endParaRPr lang="en-US"/>
          </a:p>
        </p:txBody>
      </p:sp>
      <p:grpSp>
        <p:nvGrpSpPr>
          <p:cNvPr id="24" name="Group 24"/>
          <p:cNvGrpSpPr/>
          <p:nvPr/>
        </p:nvGrpSpPr>
        <p:grpSpPr>
          <a:xfrm>
            <a:off x="981886" y="918566"/>
            <a:ext cx="1418663" cy="1337062"/>
            <a:chOff x="0" y="0"/>
            <a:chExt cx="1891550" cy="1782749"/>
          </a:xfrm>
        </p:grpSpPr>
        <p:sp>
          <p:nvSpPr>
            <p:cNvPr id="25" name="Freeform 25"/>
            <p:cNvSpPr/>
            <p:nvPr/>
          </p:nvSpPr>
          <p:spPr>
            <a:xfrm>
              <a:off x="0" y="0"/>
              <a:ext cx="1891550" cy="1782749"/>
            </a:xfrm>
            <a:custGeom>
              <a:avLst/>
              <a:gdLst/>
              <a:ahLst/>
              <a:cxnLst/>
              <a:rect l="l" t="t" r="r" b="b"/>
              <a:pathLst>
                <a:path w="1891550" h="1782749">
                  <a:moveTo>
                    <a:pt x="0" y="0"/>
                  </a:moveTo>
                  <a:lnTo>
                    <a:pt x="1891550" y="0"/>
                  </a:lnTo>
                  <a:lnTo>
                    <a:pt x="1891550" y="1782749"/>
                  </a:lnTo>
                  <a:lnTo>
                    <a:pt x="0" y="1782749"/>
                  </a:lnTo>
                  <a:lnTo>
                    <a:pt x="0" y="0"/>
                  </a:lnTo>
                  <a:close/>
                </a:path>
              </a:pathLst>
            </a:custGeom>
            <a:blipFill>
              <a:blip r:embed="rId11">
                <a:extLst>
                  <a:ext uri="{96DAC541-7B7A-43D3-8B79-37D633B846F1}">
                    <asvg:svgBlip xmlns:asvg="http://schemas.microsoft.com/office/drawing/2016/SVG/main" r:embed="rId12"/>
                  </a:ext>
                </a:extLst>
              </a:blip>
              <a:stretch>
                <a:fillRect l="-8905" r="-8905"/>
              </a:stretch>
            </a:blipFill>
          </p:spPr>
          <p:txBody>
            <a:bodyPr/>
            <a:lstStyle/>
            <a:p>
              <a:endParaRPr lang="en-US"/>
            </a:p>
          </p:txBody>
        </p:sp>
        <p:sp>
          <p:nvSpPr>
            <p:cNvPr id="26" name="TextBox 26"/>
            <p:cNvSpPr txBox="1"/>
            <p:nvPr/>
          </p:nvSpPr>
          <p:spPr>
            <a:xfrm>
              <a:off x="190134" y="189273"/>
              <a:ext cx="1511283" cy="1390650"/>
            </a:xfrm>
            <a:prstGeom prst="rect">
              <a:avLst/>
            </a:prstGeom>
          </p:spPr>
          <p:txBody>
            <a:bodyPr lIns="0" tIns="0" rIns="0" bIns="0" rtlCol="0" anchor="t">
              <a:spAutoFit/>
            </a:bodyPr>
            <a:lstStyle/>
            <a:p>
              <a:pPr algn="ctr">
                <a:lnSpc>
                  <a:spcPts val="8399"/>
                </a:lnSpc>
              </a:pPr>
              <a:r>
                <a:rPr lang="en-US" sz="5999" spc="395">
                  <a:solidFill>
                    <a:srgbClr val="DFD3BE"/>
                  </a:solidFill>
                  <a:latin typeface="Childos Arabic"/>
                </a:rPr>
                <a:t>8.1</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207898" y="-1054477"/>
            <a:ext cx="7014176" cy="11707100"/>
          </a:xfrm>
          <a:custGeom>
            <a:avLst/>
            <a:gdLst/>
            <a:ahLst/>
            <a:cxnLst/>
            <a:rect l="l" t="t" r="r" b="b"/>
            <a:pathLst>
              <a:path w="7014176" h="11707100">
                <a:moveTo>
                  <a:pt x="0" y="0"/>
                </a:moveTo>
                <a:lnTo>
                  <a:pt x="7014176" y="0"/>
                </a:lnTo>
                <a:lnTo>
                  <a:pt x="7014176" y="11707100"/>
                </a:lnTo>
                <a:lnTo>
                  <a:pt x="0" y="11707100"/>
                </a:lnTo>
                <a:lnTo>
                  <a:pt x="0" y="0"/>
                </a:lnTo>
                <a:close/>
              </a:path>
            </a:pathLst>
          </a:custGeom>
          <a:blipFill>
            <a:blip r:embed="rId2">
              <a:alphaModFix amt="79000"/>
            </a:blip>
            <a:stretch>
              <a:fillRect r="-66906"/>
            </a:stretch>
          </a:blipFill>
        </p:spPr>
        <p:txBody>
          <a:bodyPr/>
          <a:lstStyle/>
          <a:p>
            <a:endParaRPr lang="en-US"/>
          </a:p>
        </p:txBody>
      </p:sp>
      <p:sp>
        <p:nvSpPr>
          <p:cNvPr id="3" name="Freeform 3"/>
          <p:cNvSpPr/>
          <p:nvPr/>
        </p:nvSpPr>
        <p:spPr>
          <a:xfrm rot="-418552">
            <a:off x="-3116105" y="-837868"/>
            <a:ext cx="22830832" cy="6378969"/>
          </a:xfrm>
          <a:custGeom>
            <a:avLst/>
            <a:gdLst/>
            <a:ahLst/>
            <a:cxnLst/>
            <a:rect l="l" t="t" r="r" b="b"/>
            <a:pathLst>
              <a:path w="22830832" h="6378969">
                <a:moveTo>
                  <a:pt x="0" y="0"/>
                </a:moveTo>
                <a:lnTo>
                  <a:pt x="22830832" y="0"/>
                </a:lnTo>
                <a:lnTo>
                  <a:pt x="22830832" y="6378969"/>
                </a:lnTo>
                <a:lnTo>
                  <a:pt x="0" y="6378969"/>
                </a:lnTo>
                <a:lnTo>
                  <a:pt x="0" y="0"/>
                </a:lnTo>
                <a:close/>
              </a:path>
            </a:pathLst>
          </a:custGeom>
          <a:blipFill>
            <a:blip r:embed="rId3">
              <a:alphaModFix amt="84000"/>
              <a:extLst>
                <a:ext uri="{96DAC541-7B7A-43D3-8B79-37D633B846F1}">
                  <asvg:svgBlip xmlns:asvg="http://schemas.microsoft.com/office/drawing/2016/SVG/main" r:embed="rId4"/>
                </a:ext>
              </a:extLst>
            </a:blip>
            <a:stretch>
              <a:fillRect r="-29491" b="-274138"/>
            </a:stretch>
          </a:blipFill>
        </p:spPr>
        <p:txBody>
          <a:bodyPr/>
          <a:lstStyle/>
          <a:p>
            <a:endParaRPr lang="en-US"/>
          </a:p>
        </p:txBody>
      </p:sp>
      <p:grpSp>
        <p:nvGrpSpPr>
          <p:cNvPr id="4" name="Group 4"/>
          <p:cNvGrpSpPr/>
          <p:nvPr/>
        </p:nvGrpSpPr>
        <p:grpSpPr>
          <a:xfrm>
            <a:off x="585991" y="2351617"/>
            <a:ext cx="17116018" cy="1106615"/>
            <a:chOff x="0" y="0"/>
            <a:chExt cx="4507923" cy="291454"/>
          </a:xfrm>
        </p:grpSpPr>
        <p:sp>
          <p:nvSpPr>
            <p:cNvPr id="5" name="Freeform 5"/>
            <p:cNvSpPr/>
            <p:nvPr/>
          </p:nvSpPr>
          <p:spPr>
            <a:xfrm>
              <a:off x="0" y="0"/>
              <a:ext cx="4507923" cy="291454"/>
            </a:xfrm>
            <a:custGeom>
              <a:avLst/>
              <a:gdLst/>
              <a:ahLst/>
              <a:cxnLst/>
              <a:rect l="l" t="t" r="r" b="b"/>
              <a:pathLst>
                <a:path w="4507923" h="291454">
                  <a:moveTo>
                    <a:pt x="0" y="0"/>
                  </a:moveTo>
                  <a:lnTo>
                    <a:pt x="4507923" y="0"/>
                  </a:lnTo>
                  <a:lnTo>
                    <a:pt x="4507923" y="291454"/>
                  </a:lnTo>
                  <a:lnTo>
                    <a:pt x="0" y="291454"/>
                  </a:lnTo>
                  <a:close/>
                </a:path>
              </a:pathLst>
            </a:custGeom>
            <a:solidFill>
              <a:srgbClr val="141414"/>
            </a:solidFill>
          </p:spPr>
          <p:txBody>
            <a:bodyPr/>
            <a:lstStyle/>
            <a:p>
              <a:endParaRPr lang="en-US"/>
            </a:p>
          </p:txBody>
        </p:sp>
        <p:sp>
          <p:nvSpPr>
            <p:cNvPr id="6" name="TextBox 6"/>
            <p:cNvSpPr txBox="1"/>
            <p:nvPr/>
          </p:nvSpPr>
          <p:spPr>
            <a:xfrm>
              <a:off x="0" y="-66675"/>
              <a:ext cx="4507923" cy="358129"/>
            </a:xfrm>
            <a:prstGeom prst="rect">
              <a:avLst/>
            </a:prstGeom>
          </p:spPr>
          <p:txBody>
            <a:bodyPr lIns="50800" tIns="50800" rIns="50800" bIns="50800" rtlCol="0" anchor="ctr"/>
            <a:lstStyle/>
            <a:p>
              <a:pPr algn="ctr">
                <a:lnSpc>
                  <a:spcPts val="3499"/>
                </a:lnSpc>
              </a:pPr>
              <a:endParaRPr/>
            </a:p>
          </p:txBody>
        </p:sp>
      </p:grpSp>
      <p:grpSp>
        <p:nvGrpSpPr>
          <p:cNvPr id="7" name="Group 7"/>
          <p:cNvGrpSpPr/>
          <p:nvPr/>
        </p:nvGrpSpPr>
        <p:grpSpPr>
          <a:xfrm>
            <a:off x="10289028" y="7811129"/>
            <a:ext cx="6404189" cy="471183"/>
            <a:chOff x="0" y="0"/>
            <a:chExt cx="1686700" cy="124098"/>
          </a:xfrm>
        </p:grpSpPr>
        <p:sp>
          <p:nvSpPr>
            <p:cNvPr id="8" name="Freeform 8"/>
            <p:cNvSpPr/>
            <p:nvPr/>
          </p:nvSpPr>
          <p:spPr>
            <a:xfrm>
              <a:off x="0" y="0"/>
              <a:ext cx="1686700" cy="124098"/>
            </a:xfrm>
            <a:custGeom>
              <a:avLst/>
              <a:gdLst/>
              <a:ahLst/>
              <a:cxnLst/>
              <a:rect l="l" t="t" r="r" b="b"/>
              <a:pathLst>
                <a:path w="1686700" h="124098">
                  <a:moveTo>
                    <a:pt x="0" y="0"/>
                  </a:moveTo>
                  <a:lnTo>
                    <a:pt x="1686700" y="0"/>
                  </a:lnTo>
                  <a:lnTo>
                    <a:pt x="1686700" y="124098"/>
                  </a:lnTo>
                  <a:lnTo>
                    <a:pt x="0" y="124098"/>
                  </a:lnTo>
                  <a:close/>
                </a:path>
              </a:pathLst>
            </a:custGeom>
            <a:solidFill>
              <a:srgbClr val="141414">
                <a:alpha val="80000"/>
              </a:srgbClr>
            </a:solidFill>
          </p:spPr>
          <p:txBody>
            <a:bodyPr/>
            <a:lstStyle/>
            <a:p>
              <a:endParaRPr lang="en-US"/>
            </a:p>
          </p:txBody>
        </p:sp>
        <p:sp>
          <p:nvSpPr>
            <p:cNvPr id="9" name="TextBox 9"/>
            <p:cNvSpPr txBox="1"/>
            <p:nvPr/>
          </p:nvSpPr>
          <p:spPr>
            <a:xfrm>
              <a:off x="0" y="-66675"/>
              <a:ext cx="1686700" cy="190773"/>
            </a:xfrm>
            <a:prstGeom prst="rect">
              <a:avLst/>
            </a:prstGeom>
          </p:spPr>
          <p:txBody>
            <a:bodyPr lIns="50800" tIns="50800" rIns="50800" bIns="50800" rtlCol="0" anchor="ctr"/>
            <a:lstStyle/>
            <a:p>
              <a:pPr algn="ctr">
                <a:lnSpc>
                  <a:spcPts val="3499"/>
                </a:lnSpc>
              </a:pPr>
              <a:endParaRPr/>
            </a:p>
          </p:txBody>
        </p:sp>
      </p:grpSp>
      <p:grpSp>
        <p:nvGrpSpPr>
          <p:cNvPr id="10" name="Group 10"/>
          <p:cNvGrpSpPr/>
          <p:nvPr/>
        </p:nvGrpSpPr>
        <p:grpSpPr>
          <a:xfrm>
            <a:off x="8026556" y="2453376"/>
            <a:ext cx="1470260" cy="471183"/>
            <a:chOff x="0" y="0"/>
            <a:chExt cx="387229" cy="124098"/>
          </a:xfrm>
        </p:grpSpPr>
        <p:sp>
          <p:nvSpPr>
            <p:cNvPr id="11" name="Freeform 11"/>
            <p:cNvSpPr/>
            <p:nvPr/>
          </p:nvSpPr>
          <p:spPr>
            <a:xfrm>
              <a:off x="0" y="0"/>
              <a:ext cx="387229" cy="124098"/>
            </a:xfrm>
            <a:custGeom>
              <a:avLst/>
              <a:gdLst/>
              <a:ahLst/>
              <a:cxnLst/>
              <a:rect l="l" t="t" r="r" b="b"/>
              <a:pathLst>
                <a:path w="387229" h="124098">
                  <a:moveTo>
                    <a:pt x="0" y="0"/>
                  </a:moveTo>
                  <a:lnTo>
                    <a:pt x="387229" y="0"/>
                  </a:lnTo>
                  <a:lnTo>
                    <a:pt x="387229" y="124098"/>
                  </a:lnTo>
                  <a:lnTo>
                    <a:pt x="0" y="124098"/>
                  </a:lnTo>
                  <a:close/>
                </a:path>
              </a:pathLst>
            </a:custGeom>
            <a:solidFill>
              <a:srgbClr val="141414">
                <a:alpha val="80000"/>
              </a:srgbClr>
            </a:solidFill>
          </p:spPr>
          <p:txBody>
            <a:bodyPr/>
            <a:lstStyle/>
            <a:p>
              <a:endParaRPr lang="en-US"/>
            </a:p>
          </p:txBody>
        </p:sp>
        <p:sp>
          <p:nvSpPr>
            <p:cNvPr id="12" name="TextBox 12"/>
            <p:cNvSpPr txBox="1"/>
            <p:nvPr/>
          </p:nvSpPr>
          <p:spPr>
            <a:xfrm>
              <a:off x="0" y="-66675"/>
              <a:ext cx="387229" cy="190773"/>
            </a:xfrm>
            <a:prstGeom prst="rect">
              <a:avLst/>
            </a:prstGeom>
          </p:spPr>
          <p:txBody>
            <a:bodyPr lIns="50800" tIns="50800" rIns="50800" bIns="50800" rtlCol="0" anchor="ctr"/>
            <a:lstStyle/>
            <a:p>
              <a:pPr algn="ctr">
                <a:lnSpc>
                  <a:spcPts val="3499"/>
                </a:lnSpc>
              </a:pPr>
              <a:endParaRPr/>
            </a:p>
          </p:txBody>
        </p:sp>
      </p:grpSp>
      <p:grpSp>
        <p:nvGrpSpPr>
          <p:cNvPr id="13" name="Group 13"/>
          <p:cNvGrpSpPr/>
          <p:nvPr/>
        </p:nvGrpSpPr>
        <p:grpSpPr>
          <a:xfrm>
            <a:off x="981886" y="2924559"/>
            <a:ext cx="1438531" cy="471183"/>
            <a:chOff x="0" y="0"/>
            <a:chExt cx="378872" cy="124098"/>
          </a:xfrm>
        </p:grpSpPr>
        <p:sp>
          <p:nvSpPr>
            <p:cNvPr id="14" name="Freeform 14"/>
            <p:cNvSpPr/>
            <p:nvPr/>
          </p:nvSpPr>
          <p:spPr>
            <a:xfrm>
              <a:off x="0" y="0"/>
              <a:ext cx="378872" cy="124098"/>
            </a:xfrm>
            <a:custGeom>
              <a:avLst/>
              <a:gdLst/>
              <a:ahLst/>
              <a:cxnLst/>
              <a:rect l="l" t="t" r="r" b="b"/>
              <a:pathLst>
                <a:path w="378872" h="124098">
                  <a:moveTo>
                    <a:pt x="0" y="0"/>
                  </a:moveTo>
                  <a:lnTo>
                    <a:pt x="378872" y="0"/>
                  </a:lnTo>
                  <a:lnTo>
                    <a:pt x="378872" y="124098"/>
                  </a:lnTo>
                  <a:lnTo>
                    <a:pt x="0" y="124098"/>
                  </a:lnTo>
                  <a:close/>
                </a:path>
              </a:pathLst>
            </a:custGeom>
            <a:solidFill>
              <a:srgbClr val="141414">
                <a:alpha val="80000"/>
              </a:srgbClr>
            </a:solidFill>
          </p:spPr>
          <p:txBody>
            <a:bodyPr/>
            <a:lstStyle/>
            <a:p>
              <a:endParaRPr lang="en-US"/>
            </a:p>
          </p:txBody>
        </p:sp>
        <p:sp>
          <p:nvSpPr>
            <p:cNvPr id="15" name="TextBox 15"/>
            <p:cNvSpPr txBox="1"/>
            <p:nvPr/>
          </p:nvSpPr>
          <p:spPr>
            <a:xfrm>
              <a:off x="0" y="-66675"/>
              <a:ext cx="378872" cy="190773"/>
            </a:xfrm>
            <a:prstGeom prst="rect">
              <a:avLst/>
            </a:prstGeom>
          </p:spPr>
          <p:txBody>
            <a:bodyPr lIns="50800" tIns="50800" rIns="50800" bIns="50800" rtlCol="0" anchor="ctr"/>
            <a:lstStyle/>
            <a:p>
              <a:pPr algn="ctr">
                <a:lnSpc>
                  <a:spcPts val="3499"/>
                </a:lnSpc>
              </a:pPr>
              <a:endParaRPr/>
            </a:p>
          </p:txBody>
        </p:sp>
      </p:grpSp>
      <p:sp>
        <p:nvSpPr>
          <p:cNvPr id="16" name="TextBox 16"/>
          <p:cNvSpPr txBox="1"/>
          <p:nvPr/>
        </p:nvSpPr>
        <p:spPr>
          <a:xfrm>
            <a:off x="2014035" y="2631818"/>
            <a:ext cx="14679182" cy="5595621"/>
          </a:xfrm>
          <a:prstGeom prst="rect">
            <a:avLst/>
          </a:prstGeom>
        </p:spPr>
        <p:txBody>
          <a:bodyPr lIns="0" tIns="0" rIns="0" bIns="0" rtlCol="0" anchor="t">
            <a:spAutoFit/>
          </a:bodyPr>
          <a:lstStyle/>
          <a:p>
            <a:pPr marL="690872" lvl="1" indent="-345436" algn="l">
              <a:lnSpc>
                <a:spcPts val="4479"/>
              </a:lnSpc>
              <a:buFont typeface="Arial"/>
              <a:buChar char="•"/>
            </a:pPr>
            <a:r>
              <a:rPr lang="en-US" sz="3199">
                <a:solidFill>
                  <a:srgbClr val="FFFFFF"/>
                </a:solidFill>
                <a:latin typeface="Canva Sans"/>
              </a:rPr>
              <a:t>The system determines the user's current room by recognizing objects present, such as a refrigerator, blender, sink, and knives, to identify it as a kitchen.</a:t>
            </a:r>
          </a:p>
          <a:p>
            <a:pPr algn="l">
              <a:lnSpc>
                <a:spcPts val="4479"/>
              </a:lnSpc>
            </a:pPr>
            <a:endParaRPr lang="en-US" sz="3199">
              <a:solidFill>
                <a:srgbClr val="FFFFFF"/>
              </a:solidFill>
              <a:latin typeface="Canva Sans"/>
            </a:endParaRPr>
          </a:p>
          <a:p>
            <a:pPr marL="690872" lvl="1" indent="-345436" algn="l">
              <a:lnSpc>
                <a:spcPts val="4479"/>
              </a:lnSpc>
              <a:buFont typeface="Arial"/>
              <a:buChar char="•"/>
            </a:pPr>
            <a:r>
              <a:rPr lang="en-US" sz="3199">
                <a:solidFill>
                  <a:srgbClr val="FFFFFF"/>
                </a:solidFill>
                <a:latin typeface="Canva Sans"/>
              </a:rPr>
              <a:t>It alerts the user about obstacles that may block their path to reach specific objects.</a:t>
            </a:r>
          </a:p>
          <a:p>
            <a:pPr algn="l">
              <a:lnSpc>
                <a:spcPts val="4479"/>
              </a:lnSpc>
            </a:pPr>
            <a:endParaRPr lang="en-US" sz="3199">
              <a:solidFill>
                <a:srgbClr val="FFFFFF"/>
              </a:solidFill>
              <a:latin typeface="Canva Sans"/>
            </a:endParaRPr>
          </a:p>
          <a:p>
            <a:pPr marL="690872" lvl="1" indent="-345436" algn="l">
              <a:lnSpc>
                <a:spcPts val="4479"/>
              </a:lnSpc>
              <a:buFont typeface="Arial"/>
              <a:buChar char="•"/>
            </a:pPr>
            <a:r>
              <a:rPr lang="en-US" sz="3199">
                <a:solidFill>
                  <a:srgbClr val="FFFFFF"/>
                </a:solidFill>
                <a:latin typeface="Canva Sans"/>
              </a:rPr>
              <a:t>Along with recognizing objects, the system can also measure the distance between the user and the desired object for efficient localization.</a:t>
            </a:r>
          </a:p>
        </p:txBody>
      </p:sp>
      <p:grpSp>
        <p:nvGrpSpPr>
          <p:cNvPr id="17" name="Group 17"/>
          <p:cNvGrpSpPr/>
          <p:nvPr/>
        </p:nvGrpSpPr>
        <p:grpSpPr>
          <a:xfrm>
            <a:off x="12379709" y="-404047"/>
            <a:ext cx="1440666" cy="1561542"/>
            <a:chOff x="0" y="0"/>
            <a:chExt cx="1920888" cy="2082056"/>
          </a:xfrm>
        </p:grpSpPr>
        <p:sp>
          <p:nvSpPr>
            <p:cNvPr id="18" name="Freeform 18"/>
            <p:cNvSpPr/>
            <p:nvPr/>
          </p:nvSpPr>
          <p:spPr>
            <a:xfrm rot="1583709">
              <a:off x="277274" y="1616691"/>
              <a:ext cx="278634" cy="278634"/>
            </a:xfrm>
            <a:custGeom>
              <a:avLst/>
              <a:gdLst/>
              <a:ahLst/>
              <a:cxnLst/>
              <a:rect l="l" t="t" r="r" b="b"/>
              <a:pathLst>
                <a:path w="278634" h="278634">
                  <a:moveTo>
                    <a:pt x="0" y="0"/>
                  </a:moveTo>
                  <a:lnTo>
                    <a:pt x="278634" y="0"/>
                  </a:lnTo>
                  <a:lnTo>
                    <a:pt x="278634" y="278634"/>
                  </a:lnTo>
                  <a:lnTo>
                    <a:pt x="0" y="2786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9" name="Group 19"/>
            <p:cNvGrpSpPr/>
            <p:nvPr/>
          </p:nvGrpSpPr>
          <p:grpSpPr>
            <a:xfrm rot="1583709">
              <a:off x="343596" y="1683013"/>
              <a:ext cx="145991" cy="14599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21" name="TextBox 21"/>
              <p:cNvSpPr txBox="1"/>
              <p:nvPr/>
            </p:nvSpPr>
            <p:spPr>
              <a:xfrm>
                <a:off x="76200" y="9525"/>
                <a:ext cx="660400" cy="727075"/>
              </a:xfrm>
              <a:prstGeom prst="rect">
                <a:avLst/>
              </a:prstGeom>
            </p:spPr>
            <p:txBody>
              <a:bodyPr lIns="46236" tIns="46236" rIns="46236" bIns="46236" rtlCol="0" anchor="ctr"/>
              <a:lstStyle/>
              <a:p>
                <a:pPr algn="ctr">
                  <a:lnSpc>
                    <a:spcPts val="3499"/>
                  </a:lnSpc>
                </a:pPr>
                <a:endParaRPr/>
              </a:p>
            </p:txBody>
          </p:sp>
        </p:grpSp>
        <p:sp>
          <p:nvSpPr>
            <p:cNvPr id="22" name="Freeform 22"/>
            <p:cNvSpPr/>
            <p:nvPr/>
          </p:nvSpPr>
          <p:spPr>
            <a:xfrm rot="2127535" flipH="1">
              <a:off x="414776" y="151590"/>
              <a:ext cx="1091335" cy="1778877"/>
            </a:xfrm>
            <a:custGeom>
              <a:avLst/>
              <a:gdLst/>
              <a:ahLst/>
              <a:cxnLst/>
              <a:rect l="l" t="t" r="r" b="b"/>
              <a:pathLst>
                <a:path w="1091335" h="1778877">
                  <a:moveTo>
                    <a:pt x="1091336" y="0"/>
                  </a:moveTo>
                  <a:lnTo>
                    <a:pt x="0" y="0"/>
                  </a:lnTo>
                  <a:lnTo>
                    <a:pt x="0" y="1778876"/>
                  </a:lnTo>
                  <a:lnTo>
                    <a:pt x="1091336" y="1778876"/>
                  </a:lnTo>
                  <a:lnTo>
                    <a:pt x="109133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sp>
        <p:nvSpPr>
          <p:cNvPr id="23" name="Freeform 23"/>
          <p:cNvSpPr/>
          <p:nvPr/>
        </p:nvSpPr>
        <p:spPr>
          <a:xfrm>
            <a:off x="15540672" y="190280"/>
            <a:ext cx="2161337" cy="2161337"/>
          </a:xfrm>
          <a:custGeom>
            <a:avLst/>
            <a:gdLst/>
            <a:ahLst/>
            <a:cxnLst/>
            <a:rect l="l" t="t" r="r" b="b"/>
            <a:pathLst>
              <a:path w="2161337" h="2161337">
                <a:moveTo>
                  <a:pt x="0" y="0"/>
                </a:moveTo>
                <a:lnTo>
                  <a:pt x="2161337" y="0"/>
                </a:lnTo>
                <a:lnTo>
                  <a:pt x="2161337" y="2161337"/>
                </a:lnTo>
                <a:lnTo>
                  <a:pt x="0" y="21613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4" name="TextBox 24"/>
          <p:cNvSpPr txBox="1"/>
          <p:nvPr/>
        </p:nvSpPr>
        <p:spPr>
          <a:xfrm>
            <a:off x="2731670" y="931475"/>
            <a:ext cx="10760361" cy="1177893"/>
          </a:xfrm>
          <a:prstGeom prst="rect">
            <a:avLst/>
          </a:prstGeom>
        </p:spPr>
        <p:txBody>
          <a:bodyPr lIns="0" tIns="0" rIns="0" bIns="0" rtlCol="0" anchor="t">
            <a:spAutoFit/>
          </a:bodyPr>
          <a:lstStyle/>
          <a:p>
            <a:pPr algn="l">
              <a:lnSpc>
                <a:spcPts val="9626"/>
              </a:lnSpc>
              <a:spcBef>
                <a:spcPct val="0"/>
              </a:spcBef>
            </a:pPr>
            <a:r>
              <a:rPr lang="en-US" sz="6876">
                <a:solidFill>
                  <a:srgbClr val="FFFFFF"/>
                </a:solidFill>
                <a:latin typeface="Canva Sans"/>
              </a:rPr>
              <a:t>Future Work</a:t>
            </a:r>
          </a:p>
        </p:txBody>
      </p:sp>
      <p:sp>
        <p:nvSpPr>
          <p:cNvPr id="25" name="Freeform 25"/>
          <p:cNvSpPr/>
          <p:nvPr/>
        </p:nvSpPr>
        <p:spPr>
          <a:xfrm>
            <a:off x="6806278" y="-902077"/>
            <a:ext cx="7014176" cy="11707100"/>
          </a:xfrm>
          <a:custGeom>
            <a:avLst/>
            <a:gdLst/>
            <a:ahLst/>
            <a:cxnLst/>
            <a:rect l="l" t="t" r="r" b="b"/>
            <a:pathLst>
              <a:path w="7014176" h="11707100">
                <a:moveTo>
                  <a:pt x="0" y="0"/>
                </a:moveTo>
                <a:lnTo>
                  <a:pt x="7014175" y="0"/>
                </a:lnTo>
                <a:lnTo>
                  <a:pt x="7014175" y="11707100"/>
                </a:lnTo>
                <a:lnTo>
                  <a:pt x="0" y="11707100"/>
                </a:lnTo>
                <a:lnTo>
                  <a:pt x="0" y="0"/>
                </a:lnTo>
                <a:close/>
              </a:path>
            </a:pathLst>
          </a:custGeom>
          <a:blipFill>
            <a:blip r:embed="rId2">
              <a:alphaModFix amt="79000"/>
            </a:blip>
            <a:stretch>
              <a:fillRect r="-66906"/>
            </a:stretch>
          </a:blipFill>
        </p:spPr>
        <p:txBody>
          <a:bodyPr/>
          <a:lstStyle/>
          <a:p>
            <a:endParaRPr lang="en-US"/>
          </a:p>
        </p:txBody>
      </p:sp>
      <p:sp>
        <p:nvSpPr>
          <p:cNvPr id="26" name="Freeform 26"/>
          <p:cNvSpPr/>
          <p:nvPr/>
        </p:nvSpPr>
        <p:spPr>
          <a:xfrm>
            <a:off x="13820453" y="-1420100"/>
            <a:ext cx="7014176" cy="11707100"/>
          </a:xfrm>
          <a:custGeom>
            <a:avLst/>
            <a:gdLst/>
            <a:ahLst/>
            <a:cxnLst/>
            <a:rect l="l" t="t" r="r" b="b"/>
            <a:pathLst>
              <a:path w="7014176" h="11707100">
                <a:moveTo>
                  <a:pt x="0" y="0"/>
                </a:moveTo>
                <a:lnTo>
                  <a:pt x="7014176" y="0"/>
                </a:lnTo>
                <a:lnTo>
                  <a:pt x="7014176" y="11707100"/>
                </a:lnTo>
                <a:lnTo>
                  <a:pt x="0" y="11707100"/>
                </a:lnTo>
                <a:lnTo>
                  <a:pt x="0" y="0"/>
                </a:lnTo>
                <a:close/>
              </a:path>
            </a:pathLst>
          </a:custGeom>
          <a:blipFill>
            <a:blip r:embed="rId2">
              <a:alphaModFix amt="79000"/>
            </a:blip>
            <a:stretch>
              <a:fillRect r="-66906"/>
            </a:stretch>
          </a:blipFill>
        </p:spPr>
        <p:txBody>
          <a:bodyPr/>
          <a:lstStyle/>
          <a:p>
            <a:endParaRPr lang="en-US"/>
          </a:p>
        </p:txBody>
      </p:sp>
      <p:grpSp>
        <p:nvGrpSpPr>
          <p:cNvPr id="27" name="Group 27"/>
          <p:cNvGrpSpPr/>
          <p:nvPr/>
        </p:nvGrpSpPr>
        <p:grpSpPr>
          <a:xfrm>
            <a:off x="981886" y="918566"/>
            <a:ext cx="1418663" cy="1337062"/>
            <a:chOff x="0" y="0"/>
            <a:chExt cx="1891550" cy="1782749"/>
          </a:xfrm>
        </p:grpSpPr>
        <p:sp>
          <p:nvSpPr>
            <p:cNvPr id="28" name="Freeform 28"/>
            <p:cNvSpPr/>
            <p:nvPr/>
          </p:nvSpPr>
          <p:spPr>
            <a:xfrm>
              <a:off x="0" y="0"/>
              <a:ext cx="1891550" cy="1782749"/>
            </a:xfrm>
            <a:custGeom>
              <a:avLst/>
              <a:gdLst/>
              <a:ahLst/>
              <a:cxnLst/>
              <a:rect l="l" t="t" r="r" b="b"/>
              <a:pathLst>
                <a:path w="1891550" h="1782749">
                  <a:moveTo>
                    <a:pt x="0" y="0"/>
                  </a:moveTo>
                  <a:lnTo>
                    <a:pt x="1891550" y="0"/>
                  </a:lnTo>
                  <a:lnTo>
                    <a:pt x="1891550" y="1782749"/>
                  </a:lnTo>
                  <a:lnTo>
                    <a:pt x="0" y="1782749"/>
                  </a:lnTo>
                  <a:lnTo>
                    <a:pt x="0" y="0"/>
                  </a:lnTo>
                  <a:close/>
                </a:path>
              </a:pathLst>
            </a:custGeom>
            <a:blipFill>
              <a:blip r:embed="rId11">
                <a:extLst>
                  <a:ext uri="{96DAC541-7B7A-43D3-8B79-37D633B846F1}">
                    <asvg:svgBlip xmlns:asvg="http://schemas.microsoft.com/office/drawing/2016/SVG/main" r:embed="rId12"/>
                  </a:ext>
                </a:extLst>
              </a:blip>
              <a:stretch>
                <a:fillRect l="-8905" r="-8905"/>
              </a:stretch>
            </a:blipFill>
          </p:spPr>
          <p:txBody>
            <a:bodyPr/>
            <a:lstStyle/>
            <a:p>
              <a:endParaRPr lang="en-US"/>
            </a:p>
          </p:txBody>
        </p:sp>
        <p:sp>
          <p:nvSpPr>
            <p:cNvPr id="29" name="TextBox 29"/>
            <p:cNvSpPr txBox="1"/>
            <p:nvPr/>
          </p:nvSpPr>
          <p:spPr>
            <a:xfrm>
              <a:off x="190134" y="189273"/>
              <a:ext cx="1511283" cy="1390650"/>
            </a:xfrm>
            <a:prstGeom prst="rect">
              <a:avLst/>
            </a:prstGeom>
          </p:spPr>
          <p:txBody>
            <a:bodyPr lIns="0" tIns="0" rIns="0" bIns="0" rtlCol="0" anchor="t">
              <a:spAutoFit/>
            </a:bodyPr>
            <a:lstStyle/>
            <a:p>
              <a:pPr algn="ctr">
                <a:lnSpc>
                  <a:spcPts val="8399"/>
                </a:lnSpc>
              </a:pPr>
              <a:r>
                <a:rPr lang="en-US" sz="5999" spc="395">
                  <a:solidFill>
                    <a:srgbClr val="DFD3BE"/>
                  </a:solidFill>
                  <a:latin typeface="Childos Arabic"/>
                </a:rPr>
                <a:t>8.2</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207898" y="-1054477"/>
            <a:ext cx="7014176" cy="11707100"/>
          </a:xfrm>
          <a:custGeom>
            <a:avLst/>
            <a:gdLst/>
            <a:ahLst/>
            <a:cxnLst/>
            <a:rect l="l" t="t" r="r" b="b"/>
            <a:pathLst>
              <a:path w="7014176" h="11707100">
                <a:moveTo>
                  <a:pt x="0" y="0"/>
                </a:moveTo>
                <a:lnTo>
                  <a:pt x="7014176" y="0"/>
                </a:lnTo>
                <a:lnTo>
                  <a:pt x="7014176" y="11707100"/>
                </a:lnTo>
                <a:lnTo>
                  <a:pt x="0" y="11707100"/>
                </a:lnTo>
                <a:lnTo>
                  <a:pt x="0" y="0"/>
                </a:lnTo>
                <a:close/>
              </a:path>
            </a:pathLst>
          </a:custGeom>
          <a:blipFill>
            <a:blip r:embed="rId2">
              <a:alphaModFix amt="79000"/>
            </a:blip>
            <a:stretch>
              <a:fillRect r="-66906"/>
            </a:stretch>
          </a:blipFill>
        </p:spPr>
        <p:txBody>
          <a:bodyPr/>
          <a:lstStyle/>
          <a:p>
            <a:endParaRPr lang="en-US"/>
          </a:p>
        </p:txBody>
      </p:sp>
      <p:sp>
        <p:nvSpPr>
          <p:cNvPr id="3" name="Freeform 3"/>
          <p:cNvSpPr/>
          <p:nvPr/>
        </p:nvSpPr>
        <p:spPr>
          <a:xfrm rot="-418552">
            <a:off x="-3116105" y="-837868"/>
            <a:ext cx="22830832" cy="6378969"/>
          </a:xfrm>
          <a:custGeom>
            <a:avLst/>
            <a:gdLst/>
            <a:ahLst/>
            <a:cxnLst/>
            <a:rect l="l" t="t" r="r" b="b"/>
            <a:pathLst>
              <a:path w="22830832" h="6378969">
                <a:moveTo>
                  <a:pt x="0" y="0"/>
                </a:moveTo>
                <a:lnTo>
                  <a:pt x="22830832" y="0"/>
                </a:lnTo>
                <a:lnTo>
                  <a:pt x="22830832" y="6378969"/>
                </a:lnTo>
                <a:lnTo>
                  <a:pt x="0" y="6378969"/>
                </a:lnTo>
                <a:lnTo>
                  <a:pt x="0" y="0"/>
                </a:lnTo>
                <a:close/>
              </a:path>
            </a:pathLst>
          </a:custGeom>
          <a:blipFill>
            <a:blip r:embed="rId3">
              <a:alphaModFix amt="84000"/>
              <a:extLst>
                <a:ext uri="{96DAC541-7B7A-43D3-8B79-37D633B846F1}">
                  <asvg:svgBlip xmlns:asvg="http://schemas.microsoft.com/office/drawing/2016/SVG/main" r:embed="rId4"/>
                </a:ext>
              </a:extLst>
            </a:blip>
            <a:stretch>
              <a:fillRect r="-29491" b="-274138"/>
            </a:stretch>
          </a:blipFill>
        </p:spPr>
        <p:txBody>
          <a:bodyPr/>
          <a:lstStyle/>
          <a:p>
            <a:endParaRPr lang="en-US"/>
          </a:p>
        </p:txBody>
      </p:sp>
      <p:grpSp>
        <p:nvGrpSpPr>
          <p:cNvPr id="4" name="Group 4"/>
          <p:cNvGrpSpPr/>
          <p:nvPr/>
        </p:nvGrpSpPr>
        <p:grpSpPr>
          <a:xfrm>
            <a:off x="585991" y="2351617"/>
            <a:ext cx="17116018" cy="1106615"/>
            <a:chOff x="0" y="0"/>
            <a:chExt cx="4507923" cy="291454"/>
          </a:xfrm>
        </p:grpSpPr>
        <p:sp>
          <p:nvSpPr>
            <p:cNvPr id="5" name="Freeform 5"/>
            <p:cNvSpPr/>
            <p:nvPr/>
          </p:nvSpPr>
          <p:spPr>
            <a:xfrm>
              <a:off x="0" y="0"/>
              <a:ext cx="4507923" cy="291454"/>
            </a:xfrm>
            <a:custGeom>
              <a:avLst/>
              <a:gdLst/>
              <a:ahLst/>
              <a:cxnLst/>
              <a:rect l="l" t="t" r="r" b="b"/>
              <a:pathLst>
                <a:path w="4507923" h="291454">
                  <a:moveTo>
                    <a:pt x="0" y="0"/>
                  </a:moveTo>
                  <a:lnTo>
                    <a:pt x="4507923" y="0"/>
                  </a:lnTo>
                  <a:lnTo>
                    <a:pt x="4507923" y="291454"/>
                  </a:lnTo>
                  <a:lnTo>
                    <a:pt x="0" y="291454"/>
                  </a:lnTo>
                  <a:close/>
                </a:path>
              </a:pathLst>
            </a:custGeom>
            <a:solidFill>
              <a:srgbClr val="141414"/>
            </a:solidFill>
          </p:spPr>
          <p:txBody>
            <a:bodyPr/>
            <a:lstStyle/>
            <a:p>
              <a:endParaRPr lang="en-US"/>
            </a:p>
          </p:txBody>
        </p:sp>
        <p:sp>
          <p:nvSpPr>
            <p:cNvPr id="6" name="TextBox 6"/>
            <p:cNvSpPr txBox="1"/>
            <p:nvPr/>
          </p:nvSpPr>
          <p:spPr>
            <a:xfrm>
              <a:off x="0" y="-66675"/>
              <a:ext cx="4507923" cy="358129"/>
            </a:xfrm>
            <a:prstGeom prst="rect">
              <a:avLst/>
            </a:prstGeom>
          </p:spPr>
          <p:txBody>
            <a:bodyPr lIns="50800" tIns="50800" rIns="50800" bIns="50800" rtlCol="0" anchor="ctr"/>
            <a:lstStyle/>
            <a:p>
              <a:pPr algn="ctr">
                <a:lnSpc>
                  <a:spcPts val="3499"/>
                </a:lnSpc>
              </a:pPr>
              <a:endParaRPr/>
            </a:p>
          </p:txBody>
        </p:sp>
      </p:grpSp>
      <p:grpSp>
        <p:nvGrpSpPr>
          <p:cNvPr id="7" name="Group 7"/>
          <p:cNvGrpSpPr/>
          <p:nvPr/>
        </p:nvGrpSpPr>
        <p:grpSpPr>
          <a:xfrm>
            <a:off x="10289028" y="7811129"/>
            <a:ext cx="6404189" cy="471183"/>
            <a:chOff x="0" y="0"/>
            <a:chExt cx="1686700" cy="124098"/>
          </a:xfrm>
        </p:grpSpPr>
        <p:sp>
          <p:nvSpPr>
            <p:cNvPr id="8" name="Freeform 8"/>
            <p:cNvSpPr/>
            <p:nvPr/>
          </p:nvSpPr>
          <p:spPr>
            <a:xfrm>
              <a:off x="0" y="0"/>
              <a:ext cx="1686700" cy="124098"/>
            </a:xfrm>
            <a:custGeom>
              <a:avLst/>
              <a:gdLst/>
              <a:ahLst/>
              <a:cxnLst/>
              <a:rect l="l" t="t" r="r" b="b"/>
              <a:pathLst>
                <a:path w="1686700" h="124098">
                  <a:moveTo>
                    <a:pt x="0" y="0"/>
                  </a:moveTo>
                  <a:lnTo>
                    <a:pt x="1686700" y="0"/>
                  </a:lnTo>
                  <a:lnTo>
                    <a:pt x="1686700" y="124098"/>
                  </a:lnTo>
                  <a:lnTo>
                    <a:pt x="0" y="124098"/>
                  </a:lnTo>
                  <a:close/>
                </a:path>
              </a:pathLst>
            </a:custGeom>
            <a:solidFill>
              <a:srgbClr val="141414">
                <a:alpha val="80000"/>
              </a:srgbClr>
            </a:solidFill>
          </p:spPr>
          <p:txBody>
            <a:bodyPr/>
            <a:lstStyle/>
            <a:p>
              <a:endParaRPr lang="en-US"/>
            </a:p>
          </p:txBody>
        </p:sp>
        <p:sp>
          <p:nvSpPr>
            <p:cNvPr id="9" name="TextBox 9"/>
            <p:cNvSpPr txBox="1"/>
            <p:nvPr/>
          </p:nvSpPr>
          <p:spPr>
            <a:xfrm>
              <a:off x="0" y="-66675"/>
              <a:ext cx="1686700" cy="190773"/>
            </a:xfrm>
            <a:prstGeom prst="rect">
              <a:avLst/>
            </a:prstGeom>
          </p:spPr>
          <p:txBody>
            <a:bodyPr lIns="50800" tIns="50800" rIns="50800" bIns="50800" rtlCol="0" anchor="ctr"/>
            <a:lstStyle/>
            <a:p>
              <a:pPr algn="ctr">
                <a:lnSpc>
                  <a:spcPts val="3499"/>
                </a:lnSpc>
              </a:pPr>
              <a:endParaRPr/>
            </a:p>
          </p:txBody>
        </p:sp>
      </p:grpSp>
      <p:grpSp>
        <p:nvGrpSpPr>
          <p:cNvPr id="10" name="Group 10"/>
          <p:cNvGrpSpPr/>
          <p:nvPr/>
        </p:nvGrpSpPr>
        <p:grpSpPr>
          <a:xfrm>
            <a:off x="8026556" y="2453376"/>
            <a:ext cx="1470260" cy="471183"/>
            <a:chOff x="0" y="0"/>
            <a:chExt cx="387229" cy="124098"/>
          </a:xfrm>
        </p:grpSpPr>
        <p:sp>
          <p:nvSpPr>
            <p:cNvPr id="11" name="Freeform 11"/>
            <p:cNvSpPr/>
            <p:nvPr/>
          </p:nvSpPr>
          <p:spPr>
            <a:xfrm>
              <a:off x="0" y="0"/>
              <a:ext cx="387229" cy="124098"/>
            </a:xfrm>
            <a:custGeom>
              <a:avLst/>
              <a:gdLst/>
              <a:ahLst/>
              <a:cxnLst/>
              <a:rect l="l" t="t" r="r" b="b"/>
              <a:pathLst>
                <a:path w="387229" h="124098">
                  <a:moveTo>
                    <a:pt x="0" y="0"/>
                  </a:moveTo>
                  <a:lnTo>
                    <a:pt x="387229" y="0"/>
                  </a:lnTo>
                  <a:lnTo>
                    <a:pt x="387229" y="124098"/>
                  </a:lnTo>
                  <a:lnTo>
                    <a:pt x="0" y="124098"/>
                  </a:lnTo>
                  <a:close/>
                </a:path>
              </a:pathLst>
            </a:custGeom>
            <a:solidFill>
              <a:srgbClr val="141414">
                <a:alpha val="80000"/>
              </a:srgbClr>
            </a:solidFill>
          </p:spPr>
          <p:txBody>
            <a:bodyPr/>
            <a:lstStyle/>
            <a:p>
              <a:endParaRPr lang="en-US"/>
            </a:p>
          </p:txBody>
        </p:sp>
        <p:sp>
          <p:nvSpPr>
            <p:cNvPr id="12" name="TextBox 12"/>
            <p:cNvSpPr txBox="1"/>
            <p:nvPr/>
          </p:nvSpPr>
          <p:spPr>
            <a:xfrm>
              <a:off x="0" y="-66675"/>
              <a:ext cx="387229" cy="190773"/>
            </a:xfrm>
            <a:prstGeom prst="rect">
              <a:avLst/>
            </a:prstGeom>
          </p:spPr>
          <p:txBody>
            <a:bodyPr lIns="50800" tIns="50800" rIns="50800" bIns="50800" rtlCol="0" anchor="ctr"/>
            <a:lstStyle/>
            <a:p>
              <a:pPr algn="ctr">
                <a:lnSpc>
                  <a:spcPts val="3499"/>
                </a:lnSpc>
              </a:pPr>
              <a:endParaRPr/>
            </a:p>
          </p:txBody>
        </p:sp>
      </p:grpSp>
      <p:grpSp>
        <p:nvGrpSpPr>
          <p:cNvPr id="13" name="Group 13"/>
          <p:cNvGrpSpPr/>
          <p:nvPr/>
        </p:nvGrpSpPr>
        <p:grpSpPr>
          <a:xfrm>
            <a:off x="981886" y="2924559"/>
            <a:ext cx="1438531" cy="471183"/>
            <a:chOff x="0" y="0"/>
            <a:chExt cx="378872" cy="124098"/>
          </a:xfrm>
        </p:grpSpPr>
        <p:sp>
          <p:nvSpPr>
            <p:cNvPr id="14" name="Freeform 14"/>
            <p:cNvSpPr/>
            <p:nvPr/>
          </p:nvSpPr>
          <p:spPr>
            <a:xfrm>
              <a:off x="0" y="0"/>
              <a:ext cx="378872" cy="124098"/>
            </a:xfrm>
            <a:custGeom>
              <a:avLst/>
              <a:gdLst/>
              <a:ahLst/>
              <a:cxnLst/>
              <a:rect l="l" t="t" r="r" b="b"/>
              <a:pathLst>
                <a:path w="378872" h="124098">
                  <a:moveTo>
                    <a:pt x="0" y="0"/>
                  </a:moveTo>
                  <a:lnTo>
                    <a:pt x="378872" y="0"/>
                  </a:lnTo>
                  <a:lnTo>
                    <a:pt x="378872" y="124098"/>
                  </a:lnTo>
                  <a:lnTo>
                    <a:pt x="0" y="124098"/>
                  </a:lnTo>
                  <a:close/>
                </a:path>
              </a:pathLst>
            </a:custGeom>
            <a:solidFill>
              <a:srgbClr val="141414">
                <a:alpha val="80000"/>
              </a:srgbClr>
            </a:solidFill>
          </p:spPr>
          <p:txBody>
            <a:bodyPr/>
            <a:lstStyle/>
            <a:p>
              <a:endParaRPr lang="en-US"/>
            </a:p>
          </p:txBody>
        </p:sp>
        <p:sp>
          <p:nvSpPr>
            <p:cNvPr id="15" name="TextBox 15"/>
            <p:cNvSpPr txBox="1"/>
            <p:nvPr/>
          </p:nvSpPr>
          <p:spPr>
            <a:xfrm>
              <a:off x="0" y="-66675"/>
              <a:ext cx="378872" cy="190773"/>
            </a:xfrm>
            <a:prstGeom prst="rect">
              <a:avLst/>
            </a:prstGeom>
          </p:spPr>
          <p:txBody>
            <a:bodyPr lIns="50800" tIns="50800" rIns="50800" bIns="50800" rtlCol="0" anchor="ctr"/>
            <a:lstStyle/>
            <a:p>
              <a:pPr algn="ctr">
                <a:lnSpc>
                  <a:spcPts val="3499"/>
                </a:lnSpc>
              </a:pPr>
              <a:endParaRPr/>
            </a:p>
          </p:txBody>
        </p:sp>
      </p:grpSp>
      <p:sp>
        <p:nvSpPr>
          <p:cNvPr id="16" name="TextBox 16"/>
          <p:cNvSpPr txBox="1"/>
          <p:nvPr/>
        </p:nvSpPr>
        <p:spPr>
          <a:xfrm>
            <a:off x="2014035" y="2631818"/>
            <a:ext cx="15070140" cy="5595621"/>
          </a:xfrm>
          <a:prstGeom prst="rect">
            <a:avLst/>
          </a:prstGeom>
        </p:spPr>
        <p:txBody>
          <a:bodyPr lIns="0" tIns="0" rIns="0" bIns="0" rtlCol="0" anchor="t">
            <a:spAutoFit/>
          </a:bodyPr>
          <a:lstStyle/>
          <a:p>
            <a:pPr marL="690872" lvl="1" indent="-345436" algn="l">
              <a:lnSpc>
                <a:spcPts val="4479"/>
              </a:lnSpc>
              <a:buFont typeface="Arial"/>
              <a:buChar char="•"/>
            </a:pPr>
            <a:r>
              <a:rPr lang="en-US" sz="3199">
                <a:solidFill>
                  <a:srgbClr val="FFFFFF"/>
                </a:solidFill>
                <a:latin typeface="Canva Sans"/>
              </a:rPr>
              <a:t>Facial Recognition: The system can recognize individuals by using recognition technology, allowing the camera to identify them and check their presence in the database.</a:t>
            </a:r>
          </a:p>
          <a:p>
            <a:pPr algn="l">
              <a:lnSpc>
                <a:spcPts val="4479"/>
              </a:lnSpc>
            </a:pPr>
            <a:endParaRPr lang="en-US" sz="3199">
              <a:solidFill>
                <a:srgbClr val="FFFFFF"/>
              </a:solidFill>
              <a:latin typeface="Canva Sans"/>
            </a:endParaRPr>
          </a:p>
          <a:p>
            <a:pPr marL="690872" lvl="1" indent="-345436" algn="l">
              <a:lnSpc>
                <a:spcPts val="4479"/>
              </a:lnSpc>
              <a:buFont typeface="Arial"/>
              <a:buChar char="•"/>
            </a:pPr>
            <a:r>
              <a:rPr lang="en-US" sz="3199">
                <a:solidFill>
                  <a:srgbClr val="FFFFFF"/>
                </a:solidFill>
                <a:latin typeface="Canva Sans"/>
              </a:rPr>
              <a:t>Support for Multiple Languages: The application can be extended to support various languages, such as Arabic, so users can access information in their preferred language.</a:t>
            </a:r>
          </a:p>
          <a:p>
            <a:pPr algn="l">
              <a:lnSpc>
                <a:spcPts val="4479"/>
              </a:lnSpc>
            </a:pPr>
            <a:endParaRPr lang="en-US" sz="3199">
              <a:solidFill>
                <a:srgbClr val="FFFFFF"/>
              </a:solidFill>
              <a:latin typeface="Canva Sans"/>
            </a:endParaRPr>
          </a:p>
          <a:p>
            <a:pPr marL="690872" lvl="1" indent="-345436" algn="l">
              <a:lnSpc>
                <a:spcPts val="4479"/>
              </a:lnSpc>
              <a:buFont typeface="Arial"/>
              <a:buChar char="•"/>
            </a:pPr>
            <a:r>
              <a:rPr lang="en-US" sz="3199">
                <a:solidFill>
                  <a:srgbClr val="FFFFFF"/>
                </a:solidFill>
                <a:latin typeface="Canva Sans"/>
              </a:rPr>
              <a:t>Offline Voice Recognition: The system incorporates offline voice recognition, eliminating the need for Google's assistance in this feature.</a:t>
            </a:r>
          </a:p>
        </p:txBody>
      </p:sp>
      <p:grpSp>
        <p:nvGrpSpPr>
          <p:cNvPr id="17" name="Group 17"/>
          <p:cNvGrpSpPr/>
          <p:nvPr/>
        </p:nvGrpSpPr>
        <p:grpSpPr>
          <a:xfrm>
            <a:off x="12379709" y="-404047"/>
            <a:ext cx="1440666" cy="1561542"/>
            <a:chOff x="0" y="0"/>
            <a:chExt cx="1920888" cy="2082056"/>
          </a:xfrm>
        </p:grpSpPr>
        <p:sp>
          <p:nvSpPr>
            <p:cNvPr id="18" name="Freeform 18"/>
            <p:cNvSpPr/>
            <p:nvPr/>
          </p:nvSpPr>
          <p:spPr>
            <a:xfrm rot="1583709">
              <a:off x="277274" y="1616691"/>
              <a:ext cx="278634" cy="278634"/>
            </a:xfrm>
            <a:custGeom>
              <a:avLst/>
              <a:gdLst/>
              <a:ahLst/>
              <a:cxnLst/>
              <a:rect l="l" t="t" r="r" b="b"/>
              <a:pathLst>
                <a:path w="278634" h="278634">
                  <a:moveTo>
                    <a:pt x="0" y="0"/>
                  </a:moveTo>
                  <a:lnTo>
                    <a:pt x="278634" y="0"/>
                  </a:lnTo>
                  <a:lnTo>
                    <a:pt x="278634" y="278634"/>
                  </a:lnTo>
                  <a:lnTo>
                    <a:pt x="0" y="2786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9" name="Group 19"/>
            <p:cNvGrpSpPr/>
            <p:nvPr/>
          </p:nvGrpSpPr>
          <p:grpSpPr>
            <a:xfrm rot="1583709">
              <a:off x="343596" y="1683013"/>
              <a:ext cx="145991" cy="14599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21" name="TextBox 21"/>
              <p:cNvSpPr txBox="1"/>
              <p:nvPr/>
            </p:nvSpPr>
            <p:spPr>
              <a:xfrm>
                <a:off x="76200" y="9525"/>
                <a:ext cx="660400" cy="727075"/>
              </a:xfrm>
              <a:prstGeom prst="rect">
                <a:avLst/>
              </a:prstGeom>
            </p:spPr>
            <p:txBody>
              <a:bodyPr lIns="46236" tIns="46236" rIns="46236" bIns="46236" rtlCol="0" anchor="ctr"/>
              <a:lstStyle/>
              <a:p>
                <a:pPr algn="ctr">
                  <a:lnSpc>
                    <a:spcPts val="3499"/>
                  </a:lnSpc>
                </a:pPr>
                <a:endParaRPr/>
              </a:p>
            </p:txBody>
          </p:sp>
        </p:grpSp>
        <p:sp>
          <p:nvSpPr>
            <p:cNvPr id="22" name="Freeform 22"/>
            <p:cNvSpPr/>
            <p:nvPr/>
          </p:nvSpPr>
          <p:spPr>
            <a:xfrm rot="2127535" flipH="1">
              <a:off x="414776" y="151590"/>
              <a:ext cx="1091335" cy="1778877"/>
            </a:xfrm>
            <a:custGeom>
              <a:avLst/>
              <a:gdLst/>
              <a:ahLst/>
              <a:cxnLst/>
              <a:rect l="l" t="t" r="r" b="b"/>
              <a:pathLst>
                <a:path w="1091335" h="1778877">
                  <a:moveTo>
                    <a:pt x="1091336" y="0"/>
                  </a:moveTo>
                  <a:lnTo>
                    <a:pt x="0" y="0"/>
                  </a:lnTo>
                  <a:lnTo>
                    <a:pt x="0" y="1778876"/>
                  </a:lnTo>
                  <a:lnTo>
                    <a:pt x="1091336" y="1778876"/>
                  </a:lnTo>
                  <a:lnTo>
                    <a:pt x="109133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sp>
        <p:nvSpPr>
          <p:cNvPr id="23" name="Freeform 23"/>
          <p:cNvSpPr/>
          <p:nvPr/>
        </p:nvSpPr>
        <p:spPr>
          <a:xfrm>
            <a:off x="15540672" y="190280"/>
            <a:ext cx="2161337" cy="2161337"/>
          </a:xfrm>
          <a:custGeom>
            <a:avLst/>
            <a:gdLst/>
            <a:ahLst/>
            <a:cxnLst/>
            <a:rect l="l" t="t" r="r" b="b"/>
            <a:pathLst>
              <a:path w="2161337" h="2161337">
                <a:moveTo>
                  <a:pt x="0" y="0"/>
                </a:moveTo>
                <a:lnTo>
                  <a:pt x="2161337" y="0"/>
                </a:lnTo>
                <a:lnTo>
                  <a:pt x="2161337" y="2161337"/>
                </a:lnTo>
                <a:lnTo>
                  <a:pt x="0" y="21613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4" name="TextBox 24"/>
          <p:cNvSpPr txBox="1"/>
          <p:nvPr/>
        </p:nvSpPr>
        <p:spPr>
          <a:xfrm>
            <a:off x="2731670" y="931475"/>
            <a:ext cx="10760361" cy="1177893"/>
          </a:xfrm>
          <a:prstGeom prst="rect">
            <a:avLst/>
          </a:prstGeom>
        </p:spPr>
        <p:txBody>
          <a:bodyPr lIns="0" tIns="0" rIns="0" bIns="0" rtlCol="0" anchor="t">
            <a:spAutoFit/>
          </a:bodyPr>
          <a:lstStyle/>
          <a:p>
            <a:pPr algn="l">
              <a:lnSpc>
                <a:spcPts val="9626"/>
              </a:lnSpc>
              <a:spcBef>
                <a:spcPct val="0"/>
              </a:spcBef>
            </a:pPr>
            <a:r>
              <a:rPr lang="en-US" sz="6876">
                <a:solidFill>
                  <a:srgbClr val="FFFFFF"/>
                </a:solidFill>
                <a:latin typeface="Canva Sans"/>
              </a:rPr>
              <a:t>Future Work Cont.</a:t>
            </a:r>
          </a:p>
        </p:txBody>
      </p:sp>
      <p:sp>
        <p:nvSpPr>
          <p:cNvPr id="25" name="Freeform 25"/>
          <p:cNvSpPr/>
          <p:nvPr/>
        </p:nvSpPr>
        <p:spPr>
          <a:xfrm>
            <a:off x="6806278" y="-902077"/>
            <a:ext cx="7014176" cy="11707100"/>
          </a:xfrm>
          <a:custGeom>
            <a:avLst/>
            <a:gdLst/>
            <a:ahLst/>
            <a:cxnLst/>
            <a:rect l="l" t="t" r="r" b="b"/>
            <a:pathLst>
              <a:path w="7014176" h="11707100">
                <a:moveTo>
                  <a:pt x="0" y="0"/>
                </a:moveTo>
                <a:lnTo>
                  <a:pt x="7014175" y="0"/>
                </a:lnTo>
                <a:lnTo>
                  <a:pt x="7014175" y="11707100"/>
                </a:lnTo>
                <a:lnTo>
                  <a:pt x="0" y="11707100"/>
                </a:lnTo>
                <a:lnTo>
                  <a:pt x="0" y="0"/>
                </a:lnTo>
                <a:close/>
              </a:path>
            </a:pathLst>
          </a:custGeom>
          <a:blipFill>
            <a:blip r:embed="rId2">
              <a:alphaModFix amt="79000"/>
            </a:blip>
            <a:stretch>
              <a:fillRect r="-66906"/>
            </a:stretch>
          </a:blipFill>
        </p:spPr>
        <p:txBody>
          <a:bodyPr/>
          <a:lstStyle/>
          <a:p>
            <a:endParaRPr lang="en-US"/>
          </a:p>
        </p:txBody>
      </p:sp>
      <p:sp>
        <p:nvSpPr>
          <p:cNvPr id="26" name="Freeform 26"/>
          <p:cNvSpPr/>
          <p:nvPr/>
        </p:nvSpPr>
        <p:spPr>
          <a:xfrm>
            <a:off x="13820453" y="-1420100"/>
            <a:ext cx="7014176" cy="11707100"/>
          </a:xfrm>
          <a:custGeom>
            <a:avLst/>
            <a:gdLst/>
            <a:ahLst/>
            <a:cxnLst/>
            <a:rect l="l" t="t" r="r" b="b"/>
            <a:pathLst>
              <a:path w="7014176" h="11707100">
                <a:moveTo>
                  <a:pt x="0" y="0"/>
                </a:moveTo>
                <a:lnTo>
                  <a:pt x="7014176" y="0"/>
                </a:lnTo>
                <a:lnTo>
                  <a:pt x="7014176" y="11707100"/>
                </a:lnTo>
                <a:lnTo>
                  <a:pt x="0" y="11707100"/>
                </a:lnTo>
                <a:lnTo>
                  <a:pt x="0" y="0"/>
                </a:lnTo>
                <a:close/>
              </a:path>
            </a:pathLst>
          </a:custGeom>
          <a:blipFill>
            <a:blip r:embed="rId2">
              <a:alphaModFix amt="79000"/>
            </a:blip>
            <a:stretch>
              <a:fillRect r="-66906"/>
            </a:stretch>
          </a:blipFill>
        </p:spPr>
        <p:txBody>
          <a:bodyPr/>
          <a:lstStyle/>
          <a:p>
            <a:endParaRPr lang="en-US"/>
          </a:p>
        </p:txBody>
      </p:sp>
      <p:grpSp>
        <p:nvGrpSpPr>
          <p:cNvPr id="27" name="Group 27"/>
          <p:cNvGrpSpPr/>
          <p:nvPr/>
        </p:nvGrpSpPr>
        <p:grpSpPr>
          <a:xfrm>
            <a:off x="981886" y="918566"/>
            <a:ext cx="1418663" cy="1337062"/>
            <a:chOff x="0" y="0"/>
            <a:chExt cx="1891550" cy="1782749"/>
          </a:xfrm>
        </p:grpSpPr>
        <p:sp>
          <p:nvSpPr>
            <p:cNvPr id="28" name="Freeform 28"/>
            <p:cNvSpPr/>
            <p:nvPr/>
          </p:nvSpPr>
          <p:spPr>
            <a:xfrm>
              <a:off x="0" y="0"/>
              <a:ext cx="1891550" cy="1782749"/>
            </a:xfrm>
            <a:custGeom>
              <a:avLst/>
              <a:gdLst/>
              <a:ahLst/>
              <a:cxnLst/>
              <a:rect l="l" t="t" r="r" b="b"/>
              <a:pathLst>
                <a:path w="1891550" h="1782749">
                  <a:moveTo>
                    <a:pt x="0" y="0"/>
                  </a:moveTo>
                  <a:lnTo>
                    <a:pt x="1891550" y="0"/>
                  </a:lnTo>
                  <a:lnTo>
                    <a:pt x="1891550" y="1782749"/>
                  </a:lnTo>
                  <a:lnTo>
                    <a:pt x="0" y="1782749"/>
                  </a:lnTo>
                  <a:lnTo>
                    <a:pt x="0" y="0"/>
                  </a:lnTo>
                  <a:close/>
                </a:path>
              </a:pathLst>
            </a:custGeom>
            <a:blipFill>
              <a:blip r:embed="rId11">
                <a:extLst>
                  <a:ext uri="{96DAC541-7B7A-43D3-8B79-37D633B846F1}">
                    <asvg:svgBlip xmlns:asvg="http://schemas.microsoft.com/office/drawing/2016/SVG/main" r:embed="rId12"/>
                  </a:ext>
                </a:extLst>
              </a:blip>
              <a:stretch>
                <a:fillRect l="-8905" r="-8905"/>
              </a:stretch>
            </a:blipFill>
          </p:spPr>
          <p:txBody>
            <a:bodyPr/>
            <a:lstStyle/>
            <a:p>
              <a:endParaRPr lang="en-US"/>
            </a:p>
          </p:txBody>
        </p:sp>
        <p:sp>
          <p:nvSpPr>
            <p:cNvPr id="29" name="TextBox 29"/>
            <p:cNvSpPr txBox="1"/>
            <p:nvPr/>
          </p:nvSpPr>
          <p:spPr>
            <a:xfrm>
              <a:off x="190134" y="189273"/>
              <a:ext cx="1511283" cy="1390650"/>
            </a:xfrm>
            <a:prstGeom prst="rect">
              <a:avLst/>
            </a:prstGeom>
          </p:spPr>
          <p:txBody>
            <a:bodyPr lIns="0" tIns="0" rIns="0" bIns="0" rtlCol="0" anchor="t">
              <a:spAutoFit/>
            </a:bodyPr>
            <a:lstStyle/>
            <a:p>
              <a:pPr algn="ctr">
                <a:lnSpc>
                  <a:spcPts val="8399"/>
                </a:lnSpc>
              </a:pPr>
              <a:r>
                <a:rPr lang="en-US" sz="5999" spc="395">
                  <a:solidFill>
                    <a:srgbClr val="DFD3BE"/>
                  </a:solidFill>
                  <a:latin typeface="Childos Arabic"/>
                </a:rPr>
                <a:t>8.2</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207898" y="-1054477"/>
            <a:ext cx="7014176" cy="11707100"/>
          </a:xfrm>
          <a:custGeom>
            <a:avLst/>
            <a:gdLst/>
            <a:ahLst/>
            <a:cxnLst/>
            <a:rect l="l" t="t" r="r" b="b"/>
            <a:pathLst>
              <a:path w="7014176" h="11707100">
                <a:moveTo>
                  <a:pt x="0" y="0"/>
                </a:moveTo>
                <a:lnTo>
                  <a:pt x="7014176" y="0"/>
                </a:lnTo>
                <a:lnTo>
                  <a:pt x="7014176" y="11707100"/>
                </a:lnTo>
                <a:lnTo>
                  <a:pt x="0" y="11707100"/>
                </a:lnTo>
                <a:lnTo>
                  <a:pt x="0" y="0"/>
                </a:lnTo>
                <a:close/>
              </a:path>
            </a:pathLst>
          </a:custGeom>
          <a:blipFill>
            <a:blip r:embed="rId2">
              <a:alphaModFix amt="79000"/>
            </a:blip>
            <a:stretch>
              <a:fillRect r="-66906"/>
            </a:stretch>
          </a:blipFill>
        </p:spPr>
        <p:txBody>
          <a:bodyPr/>
          <a:lstStyle/>
          <a:p>
            <a:endParaRPr lang="en-US"/>
          </a:p>
        </p:txBody>
      </p:sp>
      <p:grpSp>
        <p:nvGrpSpPr>
          <p:cNvPr id="3" name="Group 3"/>
          <p:cNvGrpSpPr/>
          <p:nvPr/>
        </p:nvGrpSpPr>
        <p:grpSpPr>
          <a:xfrm>
            <a:off x="10289028" y="7811129"/>
            <a:ext cx="6404189" cy="471183"/>
            <a:chOff x="0" y="0"/>
            <a:chExt cx="1686700" cy="124098"/>
          </a:xfrm>
        </p:grpSpPr>
        <p:sp>
          <p:nvSpPr>
            <p:cNvPr id="4" name="Freeform 4"/>
            <p:cNvSpPr/>
            <p:nvPr/>
          </p:nvSpPr>
          <p:spPr>
            <a:xfrm>
              <a:off x="0" y="0"/>
              <a:ext cx="1686700" cy="124098"/>
            </a:xfrm>
            <a:custGeom>
              <a:avLst/>
              <a:gdLst/>
              <a:ahLst/>
              <a:cxnLst/>
              <a:rect l="l" t="t" r="r" b="b"/>
              <a:pathLst>
                <a:path w="1686700" h="124098">
                  <a:moveTo>
                    <a:pt x="0" y="0"/>
                  </a:moveTo>
                  <a:lnTo>
                    <a:pt x="1686700" y="0"/>
                  </a:lnTo>
                  <a:lnTo>
                    <a:pt x="1686700" y="124098"/>
                  </a:lnTo>
                  <a:lnTo>
                    <a:pt x="0" y="124098"/>
                  </a:lnTo>
                  <a:close/>
                </a:path>
              </a:pathLst>
            </a:custGeom>
            <a:solidFill>
              <a:srgbClr val="141414">
                <a:alpha val="80000"/>
              </a:srgbClr>
            </a:solidFill>
          </p:spPr>
          <p:txBody>
            <a:bodyPr/>
            <a:lstStyle/>
            <a:p>
              <a:endParaRPr lang="en-US"/>
            </a:p>
          </p:txBody>
        </p:sp>
        <p:sp>
          <p:nvSpPr>
            <p:cNvPr id="5" name="TextBox 5"/>
            <p:cNvSpPr txBox="1"/>
            <p:nvPr/>
          </p:nvSpPr>
          <p:spPr>
            <a:xfrm>
              <a:off x="0" y="-66675"/>
              <a:ext cx="1686700" cy="190773"/>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8026556" y="2453376"/>
            <a:ext cx="1470260" cy="471183"/>
            <a:chOff x="0" y="0"/>
            <a:chExt cx="387229" cy="124098"/>
          </a:xfrm>
        </p:grpSpPr>
        <p:sp>
          <p:nvSpPr>
            <p:cNvPr id="7" name="Freeform 7"/>
            <p:cNvSpPr/>
            <p:nvPr/>
          </p:nvSpPr>
          <p:spPr>
            <a:xfrm>
              <a:off x="0" y="0"/>
              <a:ext cx="387229" cy="124098"/>
            </a:xfrm>
            <a:custGeom>
              <a:avLst/>
              <a:gdLst/>
              <a:ahLst/>
              <a:cxnLst/>
              <a:rect l="l" t="t" r="r" b="b"/>
              <a:pathLst>
                <a:path w="387229" h="124098">
                  <a:moveTo>
                    <a:pt x="0" y="0"/>
                  </a:moveTo>
                  <a:lnTo>
                    <a:pt x="387229" y="0"/>
                  </a:lnTo>
                  <a:lnTo>
                    <a:pt x="387229" y="124098"/>
                  </a:lnTo>
                  <a:lnTo>
                    <a:pt x="0" y="124098"/>
                  </a:lnTo>
                  <a:close/>
                </a:path>
              </a:pathLst>
            </a:custGeom>
            <a:solidFill>
              <a:srgbClr val="141414">
                <a:alpha val="80000"/>
              </a:srgbClr>
            </a:solidFill>
          </p:spPr>
          <p:txBody>
            <a:bodyPr/>
            <a:lstStyle/>
            <a:p>
              <a:endParaRPr lang="en-US"/>
            </a:p>
          </p:txBody>
        </p:sp>
        <p:sp>
          <p:nvSpPr>
            <p:cNvPr id="8" name="TextBox 8"/>
            <p:cNvSpPr txBox="1"/>
            <p:nvPr/>
          </p:nvSpPr>
          <p:spPr>
            <a:xfrm>
              <a:off x="0" y="-66675"/>
              <a:ext cx="387229" cy="190773"/>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12379709" y="-404047"/>
            <a:ext cx="1440666" cy="1561542"/>
            <a:chOff x="0" y="0"/>
            <a:chExt cx="1920888" cy="2082056"/>
          </a:xfrm>
        </p:grpSpPr>
        <p:sp>
          <p:nvSpPr>
            <p:cNvPr id="10" name="Freeform 10"/>
            <p:cNvSpPr/>
            <p:nvPr/>
          </p:nvSpPr>
          <p:spPr>
            <a:xfrm rot="1583709">
              <a:off x="277274" y="1616691"/>
              <a:ext cx="278634" cy="278634"/>
            </a:xfrm>
            <a:custGeom>
              <a:avLst/>
              <a:gdLst/>
              <a:ahLst/>
              <a:cxnLst/>
              <a:rect l="l" t="t" r="r" b="b"/>
              <a:pathLst>
                <a:path w="278634" h="278634">
                  <a:moveTo>
                    <a:pt x="0" y="0"/>
                  </a:moveTo>
                  <a:lnTo>
                    <a:pt x="278634" y="0"/>
                  </a:lnTo>
                  <a:lnTo>
                    <a:pt x="278634" y="278634"/>
                  </a:lnTo>
                  <a:lnTo>
                    <a:pt x="0" y="2786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1" name="Group 11"/>
            <p:cNvGrpSpPr/>
            <p:nvPr/>
          </p:nvGrpSpPr>
          <p:grpSpPr>
            <a:xfrm rot="1583709">
              <a:off x="343596" y="1683013"/>
              <a:ext cx="145991" cy="14599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3" name="TextBox 13"/>
              <p:cNvSpPr txBox="1"/>
              <p:nvPr/>
            </p:nvSpPr>
            <p:spPr>
              <a:xfrm>
                <a:off x="76200" y="9525"/>
                <a:ext cx="660400" cy="727075"/>
              </a:xfrm>
              <a:prstGeom prst="rect">
                <a:avLst/>
              </a:prstGeom>
            </p:spPr>
            <p:txBody>
              <a:bodyPr lIns="46236" tIns="46236" rIns="46236" bIns="46236" rtlCol="0" anchor="ctr"/>
              <a:lstStyle/>
              <a:p>
                <a:pPr algn="ctr">
                  <a:lnSpc>
                    <a:spcPts val="3499"/>
                  </a:lnSpc>
                </a:pPr>
                <a:endParaRPr/>
              </a:p>
            </p:txBody>
          </p:sp>
        </p:grpSp>
        <p:sp>
          <p:nvSpPr>
            <p:cNvPr id="14" name="Freeform 14"/>
            <p:cNvSpPr/>
            <p:nvPr/>
          </p:nvSpPr>
          <p:spPr>
            <a:xfrm rot="2127535" flipH="1">
              <a:off x="414776" y="151590"/>
              <a:ext cx="1091335" cy="1778877"/>
            </a:xfrm>
            <a:custGeom>
              <a:avLst/>
              <a:gdLst/>
              <a:ahLst/>
              <a:cxnLst/>
              <a:rect l="l" t="t" r="r" b="b"/>
              <a:pathLst>
                <a:path w="1091335" h="1778877">
                  <a:moveTo>
                    <a:pt x="1091336" y="0"/>
                  </a:moveTo>
                  <a:lnTo>
                    <a:pt x="0" y="0"/>
                  </a:lnTo>
                  <a:lnTo>
                    <a:pt x="0" y="1778876"/>
                  </a:lnTo>
                  <a:lnTo>
                    <a:pt x="1091336" y="1778876"/>
                  </a:lnTo>
                  <a:lnTo>
                    <a:pt x="109133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15" name="Freeform 15"/>
          <p:cNvSpPr/>
          <p:nvPr/>
        </p:nvSpPr>
        <p:spPr>
          <a:xfrm>
            <a:off x="15540672" y="190280"/>
            <a:ext cx="2161337" cy="2161337"/>
          </a:xfrm>
          <a:custGeom>
            <a:avLst/>
            <a:gdLst/>
            <a:ahLst/>
            <a:cxnLst/>
            <a:rect l="l" t="t" r="r" b="b"/>
            <a:pathLst>
              <a:path w="2161337" h="2161337">
                <a:moveTo>
                  <a:pt x="0" y="0"/>
                </a:moveTo>
                <a:lnTo>
                  <a:pt x="2161337" y="0"/>
                </a:lnTo>
                <a:lnTo>
                  <a:pt x="2161337" y="2161337"/>
                </a:lnTo>
                <a:lnTo>
                  <a:pt x="0" y="21613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TextBox 16"/>
          <p:cNvSpPr txBox="1"/>
          <p:nvPr/>
        </p:nvSpPr>
        <p:spPr>
          <a:xfrm>
            <a:off x="2730761" y="931475"/>
            <a:ext cx="10760361" cy="1177893"/>
          </a:xfrm>
          <a:prstGeom prst="rect">
            <a:avLst/>
          </a:prstGeom>
        </p:spPr>
        <p:txBody>
          <a:bodyPr lIns="0" tIns="0" rIns="0" bIns="0" rtlCol="0" anchor="t">
            <a:spAutoFit/>
          </a:bodyPr>
          <a:lstStyle/>
          <a:p>
            <a:pPr algn="l">
              <a:lnSpc>
                <a:spcPts val="9626"/>
              </a:lnSpc>
              <a:spcBef>
                <a:spcPct val="0"/>
              </a:spcBef>
            </a:pPr>
            <a:r>
              <a:rPr lang="en-US" sz="6876">
                <a:solidFill>
                  <a:srgbClr val="FFFFFF"/>
                </a:solidFill>
                <a:latin typeface="Canva Sans"/>
              </a:rPr>
              <a:t>Acknowledgement</a:t>
            </a:r>
          </a:p>
        </p:txBody>
      </p:sp>
      <p:sp>
        <p:nvSpPr>
          <p:cNvPr id="17" name="Freeform 17"/>
          <p:cNvSpPr/>
          <p:nvPr/>
        </p:nvSpPr>
        <p:spPr>
          <a:xfrm>
            <a:off x="6806278" y="-902077"/>
            <a:ext cx="7014176" cy="11707100"/>
          </a:xfrm>
          <a:custGeom>
            <a:avLst/>
            <a:gdLst/>
            <a:ahLst/>
            <a:cxnLst/>
            <a:rect l="l" t="t" r="r" b="b"/>
            <a:pathLst>
              <a:path w="7014176" h="11707100">
                <a:moveTo>
                  <a:pt x="0" y="0"/>
                </a:moveTo>
                <a:lnTo>
                  <a:pt x="7014175" y="0"/>
                </a:lnTo>
                <a:lnTo>
                  <a:pt x="7014175" y="11707100"/>
                </a:lnTo>
                <a:lnTo>
                  <a:pt x="0" y="11707100"/>
                </a:lnTo>
                <a:lnTo>
                  <a:pt x="0" y="0"/>
                </a:lnTo>
                <a:close/>
              </a:path>
            </a:pathLst>
          </a:custGeom>
          <a:blipFill>
            <a:blip r:embed="rId2">
              <a:alphaModFix amt="79000"/>
            </a:blip>
            <a:stretch>
              <a:fillRect r="-66906"/>
            </a:stretch>
          </a:blipFill>
        </p:spPr>
        <p:txBody>
          <a:bodyPr/>
          <a:lstStyle/>
          <a:p>
            <a:endParaRPr lang="en-US"/>
          </a:p>
        </p:txBody>
      </p:sp>
      <p:sp>
        <p:nvSpPr>
          <p:cNvPr id="18" name="Freeform 18"/>
          <p:cNvSpPr/>
          <p:nvPr/>
        </p:nvSpPr>
        <p:spPr>
          <a:xfrm>
            <a:off x="13820453" y="-1420100"/>
            <a:ext cx="7014176" cy="11707100"/>
          </a:xfrm>
          <a:custGeom>
            <a:avLst/>
            <a:gdLst/>
            <a:ahLst/>
            <a:cxnLst/>
            <a:rect l="l" t="t" r="r" b="b"/>
            <a:pathLst>
              <a:path w="7014176" h="11707100">
                <a:moveTo>
                  <a:pt x="0" y="0"/>
                </a:moveTo>
                <a:lnTo>
                  <a:pt x="7014176" y="0"/>
                </a:lnTo>
                <a:lnTo>
                  <a:pt x="7014176" y="11707100"/>
                </a:lnTo>
                <a:lnTo>
                  <a:pt x="0" y="11707100"/>
                </a:lnTo>
                <a:lnTo>
                  <a:pt x="0" y="0"/>
                </a:lnTo>
                <a:close/>
              </a:path>
            </a:pathLst>
          </a:custGeom>
          <a:blipFill>
            <a:blip r:embed="rId2">
              <a:alphaModFix amt="79000"/>
            </a:blip>
            <a:stretch>
              <a:fillRect r="-66906"/>
            </a:stretch>
          </a:blipFill>
        </p:spPr>
        <p:txBody>
          <a:bodyPr/>
          <a:lstStyle/>
          <a:p>
            <a:endParaRPr lang="en-US"/>
          </a:p>
        </p:txBody>
      </p:sp>
      <p:grpSp>
        <p:nvGrpSpPr>
          <p:cNvPr id="19" name="Group 19"/>
          <p:cNvGrpSpPr/>
          <p:nvPr/>
        </p:nvGrpSpPr>
        <p:grpSpPr>
          <a:xfrm>
            <a:off x="981886" y="918566"/>
            <a:ext cx="1418663" cy="1337062"/>
            <a:chOff x="0" y="0"/>
            <a:chExt cx="1891550" cy="1782749"/>
          </a:xfrm>
        </p:grpSpPr>
        <p:sp>
          <p:nvSpPr>
            <p:cNvPr id="20" name="Freeform 20"/>
            <p:cNvSpPr/>
            <p:nvPr/>
          </p:nvSpPr>
          <p:spPr>
            <a:xfrm>
              <a:off x="0" y="0"/>
              <a:ext cx="1891550" cy="1782749"/>
            </a:xfrm>
            <a:custGeom>
              <a:avLst/>
              <a:gdLst/>
              <a:ahLst/>
              <a:cxnLst/>
              <a:rect l="l" t="t" r="r" b="b"/>
              <a:pathLst>
                <a:path w="1891550" h="1782749">
                  <a:moveTo>
                    <a:pt x="0" y="0"/>
                  </a:moveTo>
                  <a:lnTo>
                    <a:pt x="1891550" y="0"/>
                  </a:lnTo>
                  <a:lnTo>
                    <a:pt x="1891550" y="1782749"/>
                  </a:lnTo>
                  <a:lnTo>
                    <a:pt x="0" y="1782749"/>
                  </a:lnTo>
                  <a:lnTo>
                    <a:pt x="0" y="0"/>
                  </a:lnTo>
                  <a:close/>
                </a:path>
              </a:pathLst>
            </a:custGeom>
            <a:blipFill>
              <a:blip r:embed="rId9">
                <a:extLst>
                  <a:ext uri="{96DAC541-7B7A-43D3-8B79-37D633B846F1}">
                    <asvg:svgBlip xmlns:asvg="http://schemas.microsoft.com/office/drawing/2016/SVG/main" r:embed="rId10"/>
                  </a:ext>
                </a:extLst>
              </a:blip>
              <a:stretch>
                <a:fillRect l="-8905" r="-8905"/>
              </a:stretch>
            </a:blipFill>
          </p:spPr>
          <p:txBody>
            <a:bodyPr/>
            <a:lstStyle/>
            <a:p>
              <a:endParaRPr lang="en-US"/>
            </a:p>
          </p:txBody>
        </p:sp>
        <p:sp>
          <p:nvSpPr>
            <p:cNvPr id="21" name="TextBox 21"/>
            <p:cNvSpPr txBox="1"/>
            <p:nvPr/>
          </p:nvSpPr>
          <p:spPr>
            <a:xfrm>
              <a:off x="190134" y="189273"/>
              <a:ext cx="1511283" cy="1390650"/>
            </a:xfrm>
            <a:prstGeom prst="rect">
              <a:avLst/>
            </a:prstGeom>
          </p:spPr>
          <p:txBody>
            <a:bodyPr lIns="0" tIns="0" rIns="0" bIns="0" rtlCol="0" anchor="t">
              <a:spAutoFit/>
            </a:bodyPr>
            <a:lstStyle/>
            <a:p>
              <a:pPr algn="ctr">
                <a:lnSpc>
                  <a:spcPts val="8399"/>
                </a:lnSpc>
              </a:pPr>
              <a:r>
                <a:rPr lang="en-US" sz="5999" spc="395">
                  <a:solidFill>
                    <a:srgbClr val="DFD3BE"/>
                  </a:solidFill>
                  <a:latin typeface="Childos Arabic"/>
                </a:rPr>
                <a:t>8.3</a:t>
              </a:r>
            </a:p>
          </p:txBody>
        </p:sp>
      </p:grpSp>
      <p:sp>
        <p:nvSpPr>
          <p:cNvPr id="22" name="Freeform 22"/>
          <p:cNvSpPr/>
          <p:nvPr/>
        </p:nvSpPr>
        <p:spPr>
          <a:xfrm rot="-418552">
            <a:off x="-3645654" y="3472177"/>
            <a:ext cx="22830832" cy="6378969"/>
          </a:xfrm>
          <a:custGeom>
            <a:avLst/>
            <a:gdLst/>
            <a:ahLst/>
            <a:cxnLst/>
            <a:rect l="l" t="t" r="r" b="b"/>
            <a:pathLst>
              <a:path w="22830832" h="6378969">
                <a:moveTo>
                  <a:pt x="0" y="0"/>
                </a:moveTo>
                <a:lnTo>
                  <a:pt x="22830832" y="0"/>
                </a:lnTo>
                <a:lnTo>
                  <a:pt x="22830832" y="6378969"/>
                </a:lnTo>
                <a:lnTo>
                  <a:pt x="0" y="6378969"/>
                </a:lnTo>
                <a:lnTo>
                  <a:pt x="0" y="0"/>
                </a:lnTo>
                <a:close/>
              </a:path>
            </a:pathLst>
          </a:custGeom>
          <a:blipFill>
            <a:blip r:embed="rId11">
              <a:alphaModFix amt="84000"/>
              <a:extLst>
                <a:ext uri="{96DAC541-7B7A-43D3-8B79-37D633B846F1}">
                  <asvg:svgBlip xmlns:asvg="http://schemas.microsoft.com/office/drawing/2016/SVG/main" r:embed="rId12"/>
                </a:ext>
              </a:extLst>
            </a:blip>
            <a:stretch>
              <a:fillRect r="-29491" b="-274138"/>
            </a:stretch>
          </a:blipFill>
        </p:spPr>
        <p:txBody>
          <a:bodyPr/>
          <a:lstStyle/>
          <a:p>
            <a:endParaRPr lang="en-US"/>
          </a:p>
        </p:txBody>
      </p:sp>
      <p:sp>
        <p:nvSpPr>
          <p:cNvPr id="23" name="TextBox 23"/>
          <p:cNvSpPr txBox="1"/>
          <p:nvPr/>
        </p:nvSpPr>
        <p:spPr>
          <a:xfrm>
            <a:off x="2014035" y="4780792"/>
            <a:ext cx="14259930" cy="1597661"/>
          </a:xfrm>
          <a:prstGeom prst="rect">
            <a:avLst/>
          </a:prstGeom>
        </p:spPr>
        <p:txBody>
          <a:bodyPr lIns="0" tIns="0" rIns="0" bIns="0" rtlCol="0" anchor="t">
            <a:spAutoFit/>
          </a:bodyPr>
          <a:lstStyle/>
          <a:p>
            <a:pPr algn="l">
              <a:lnSpc>
                <a:spcPts val="4339"/>
              </a:lnSpc>
            </a:pPr>
            <a:r>
              <a:rPr lang="en-US" sz="3099">
                <a:solidFill>
                  <a:srgbClr val="FFFFFF"/>
                </a:solidFill>
                <a:latin typeface="Canva Sans"/>
              </a:rPr>
              <a:t>We want to express our sincere gratitude to all the individuals who have been a great source of inspiration for us, guiding us to create a meaningful graduation project aimed at addressing a significant issue for VIPs.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grpSp>
        <p:nvGrpSpPr>
          <p:cNvPr id="6" name="Group 6"/>
          <p:cNvGrpSpPr/>
          <p:nvPr/>
        </p:nvGrpSpPr>
        <p:grpSpPr>
          <a:xfrm>
            <a:off x="8026556" y="2453376"/>
            <a:ext cx="1470260" cy="471183"/>
            <a:chOff x="0" y="0"/>
            <a:chExt cx="387229" cy="124098"/>
          </a:xfrm>
        </p:grpSpPr>
        <p:sp>
          <p:nvSpPr>
            <p:cNvPr id="7" name="Freeform 7"/>
            <p:cNvSpPr/>
            <p:nvPr/>
          </p:nvSpPr>
          <p:spPr>
            <a:xfrm>
              <a:off x="0" y="0"/>
              <a:ext cx="387229" cy="124098"/>
            </a:xfrm>
            <a:custGeom>
              <a:avLst/>
              <a:gdLst/>
              <a:ahLst/>
              <a:cxnLst/>
              <a:rect l="l" t="t" r="r" b="b"/>
              <a:pathLst>
                <a:path w="387229" h="124098">
                  <a:moveTo>
                    <a:pt x="0" y="0"/>
                  </a:moveTo>
                  <a:lnTo>
                    <a:pt x="387229" y="0"/>
                  </a:lnTo>
                  <a:lnTo>
                    <a:pt x="387229" y="124098"/>
                  </a:lnTo>
                  <a:lnTo>
                    <a:pt x="0" y="124098"/>
                  </a:lnTo>
                  <a:close/>
                </a:path>
              </a:pathLst>
            </a:custGeom>
            <a:solidFill>
              <a:srgbClr val="141414">
                <a:alpha val="80000"/>
              </a:srgbClr>
            </a:solidFill>
          </p:spPr>
          <p:txBody>
            <a:bodyPr/>
            <a:lstStyle/>
            <a:p>
              <a:endParaRPr lang="en-US"/>
            </a:p>
          </p:txBody>
        </p:sp>
        <p:sp>
          <p:nvSpPr>
            <p:cNvPr id="8" name="TextBox 8"/>
            <p:cNvSpPr txBox="1"/>
            <p:nvPr/>
          </p:nvSpPr>
          <p:spPr>
            <a:xfrm>
              <a:off x="0" y="-66675"/>
              <a:ext cx="387229" cy="190773"/>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981886" y="2924559"/>
            <a:ext cx="1438531" cy="471183"/>
            <a:chOff x="0" y="0"/>
            <a:chExt cx="378872" cy="124098"/>
          </a:xfrm>
        </p:grpSpPr>
        <p:sp>
          <p:nvSpPr>
            <p:cNvPr id="10" name="Freeform 10"/>
            <p:cNvSpPr/>
            <p:nvPr/>
          </p:nvSpPr>
          <p:spPr>
            <a:xfrm>
              <a:off x="0" y="0"/>
              <a:ext cx="378872" cy="124098"/>
            </a:xfrm>
            <a:custGeom>
              <a:avLst/>
              <a:gdLst/>
              <a:ahLst/>
              <a:cxnLst/>
              <a:rect l="l" t="t" r="r" b="b"/>
              <a:pathLst>
                <a:path w="378872" h="124098">
                  <a:moveTo>
                    <a:pt x="0" y="0"/>
                  </a:moveTo>
                  <a:lnTo>
                    <a:pt x="378872" y="0"/>
                  </a:lnTo>
                  <a:lnTo>
                    <a:pt x="378872" y="124098"/>
                  </a:lnTo>
                  <a:lnTo>
                    <a:pt x="0" y="124098"/>
                  </a:lnTo>
                  <a:close/>
                </a:path>
              </a:pathLst>
            </a:custGeom>
            <a:solidFill>
              <a:srgbClr val="141414">
                <a:alpha val="80000"/>
              </a:srgbClr>
            </a:solidFill>
          </p:spPr>
          <p:txBody>
            <a:bodyPr/>
            <a:lstStyle/>
            <a:p>
              <a:endParaRPr lang="en-US"/>
            </a:p>
          </p:txBody>
        </p:sp>
        <p:sp>
          <p:nvSpPr>
            <p:cNvPr id="11" name="TextBox 11"/>
            <p:cNvSpPr txBox="1"/>
            <p:nvPr/>
          </p:nvSpPr>
          <p:spPr>
            <a:xfrm>
              <a:off x="0" y="-66675"/>
              <a:ext cx="378872" cy="190773"/>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12552106" y="772914"/>
            <a:ext cx="280091" cy="280091"/>
            <a:chOff x="0" y="0"/>
            <a:chExt cx="373455" cy="373455"/>
          </a:xfrm>
        </p:grpSpPr>
        <p:sp>
          <p:nvSpPr>
            <p:cNvPr id="13" name="Freeform 13"/>
            <p:cNvSpPr/>
            <p:nvPr/>
          </p:nvSpPr>
          <p:spPr>
            <a:xfrm rot="1583709">
              <a:off x="47411" y="47411"/>
              <a:ext cx="278634" cy="278634"/>
            </a:xfrm>
            <a:custGeom>
              <a:avLst/>
              <a:gdLst/>
              <a:ahLst/>
              <a:cxnLst/>
              <a:rect l="l" t="t" r="r" b="b"/>
              <a:pathLst>
                <a:path w="278634" h="278634">
                  <a:moveTo>
                    <a:pt x="0" y="0"/>
                  </a:moveTo>
                  <a:lnTo>
                    <a:pt x="278633" y="0"/>
                  </a:lnTo>
                  <a:lnTo>
                    <a:pt x="278633" y="278633"/>
                  </a:lnTo>
                  <a:lnTo>
                    <a:pt x="0" y="2786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4" name="Group 14"/>
            <p:cNvGrpSpPr/>
            <p:nvPr/>
          </p:nvGrpSpPr>
          <p:grpSpPr>
            <a:xfrm rot="1583709">
              <a:off x="113732" y="113732"/>
              <a:ext cx="145991" cy="14599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6" name="TextBox 16"/>
              <p:cNvSpPr txBox="1"/>
              <p:nvPr/>
            </p:nvSpPr>
            <p:spPr>
              <a:xfrm>
                <a:off x="76200" y="9525"/>
                <a:ext cx="660400" cy="727075"/>
              </a:xfrm>
              <a:prstGeom prst="rect">
                <a:avLst/>
              </a:prstGeom>
            </p:spPr>
            <p:txBody>
              <a:bodyPr lIns="46236" tIns="46236" rIns="46236" bIns="46236" rtlCol="0" anchor="ctr"/>
              <a:lstStyle/>
              <a:p>
                <a:pPr algn="ctr">
                  <a:lnSpc>
                    <a:spcPts val="3499"/>
                  </a:lnSpc>
                </a:pPr>
                <a:endParaRPr/>
              </a:p>
            </p:txBody>
          </p:sp>
        </p:grpSp>
      </p:grpSp>
      <p:sp>
        <p:nvSpPr>
          <p:cNvPr id="17" name="TextBox 17"/>
          <p:cNvSpPr txBox="1"/>
          <p:nvPr/>
        </p:nvSpPr>
        <p:spPr>
          <a:xfrm>
            <a:off x="2846711" y="4134234"/>
            <a:ext cx="11054095" cy="3479801"/>
          </a:xfrm>
          <a:prstGeom prst="rect">
            <a:avLst/>
          </a:prstGeom>
        </p:spPr>
        <p:txBody>
          <a:bodyPr lIns="0" tIns="0" rIns="0" bIns="0" rtlCol="0" anchor="t">
            <a:spAutoFit/>
          </a:bodyPr>
          <a:lstStyle/>
          <a:p>
            <a:pPr algn="l">
              <a:lnSpc>
                <a:spcPts val="13999"/>
              </a:lnSpc>
            </a:pPr>
            <a:r>
              <a:rPr lang="en-US" sz="9999">
                <a:solidFill>
                  <a:srgbClr val="FFFFFF"/>
                </a:solidFill>
                <a:latin typeface="Canva Sans Bold"/>
              </a:rPr>
              <a:t>Thank You For Listening</a:t>
            </a:r>
          </a:p>
        </p:txBody>
      </p:sp>
      <p:sp>
        <p:nvSpPr>
          <p:cNvPr id="18" name="Freeform 18"/>
          <p:cNvSpPr/>
          <p:nvPr/>
        </p:nvSpPr>
        <p:spPr>
          <a:xfrm rot="-5400000" flipV="1">
            <a:off x="12927433" y="-3044662"/>
            <a:ext cx="16185854" cy="16376325"/>
          </a:xfrm>
          <a:custGeom>
            <a:avLst/>
            <a:gdLst/>
            <a:ahLst/>
            <a:cxnLst/>
            <a:rect l="l" t="t" r="r" b="b"/>
            <a:pathLst>
              <a:path w="16185854" h="16376325">
                <a:moveTo>
                  <a:pt x="0" y="16376324"/>
                </a:moveTo>
                <a:lnTo>
                  <a:pt x="16185854" y="16376324"/>
                </a:lnTo>
                <a:lnTo>
                  <a:pt x="16185854" y="0"/>
                </a:lnTo>
                <a:lnTo>
                  <a:pt x="0" y="0"/>
                </a:lnTo>
                <a:lnTo>
                  <a:pt x="0" y="16376324"/>
                </a:lnTo>
                <a:close/>
              </a:path>
            </a:pathLst>
          </a:custGeom>
          <a:blipFill>
            <a:blip r:embed="rId7"/>
            <a:stretch>
              <a:fillRect l="-59600" r="-36859"/>
            </a:stretch>
          </a:blipFill>
        </p:spPr>
        <p:txBody>
          <a:bodyPr/>
          <a:lstStyle/>
          <a:p>
            <a:endParaRPr lang="en-US"/>
          </a:p>
        </p:txBody>
      </p:sp>
      <p:sp>
        <p:nvSpPr>
          <p:cNvPr id="19" name="Freeform 19"/>
          <p:cNvSpPr/>
          <p:nvPr/>
        </p:nvSpPr>
        <p:spPr>
          <a:xfrm>
            <a:off x="15357459" y="292039"/>
            <a:ext cx="2161337" cy="2161337"/>
          </a:xfrm>
          <a:custGeom>
            <a:avLst/>
            <a:gdLst/>
            <a:ahLst/>
            <a:cxnLst/>
            <a:rect l="l" t="t" r="r" b="b"/>
            <a:pathLst>
              <a:path w="2161337" h="2161337">
                <a:moveTo>
                  <a:pt x="0" y="0"/>
                </a:moveTo>
                <a:lnTo>
                  <a:pt x="2161337" y="0"/>
                </a:lnTo>
                <a:lnTo>
                  <a:pt x="2161337" y="2161337"/>
                </a:lnTo>
                <a:lnTo>
                  <a:pt x="0" y="21613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898827" y="-1932767"/>
            <a:ext cx="21557990" cy="14578591"/>
            <a:chOff x="0" y="0"/>
            <a:chExt cx="28743987" cy="19438121"/>
          </a:xfrm>
        </p:grpSpPr>
        <p:sp>
          <p:nvSpPr>
            <p:cNvPr id="3" name="Freeform 3"/>
            <p:cNvSpPr/>
            <p:nvPr/>
          </p:nvSpPr>
          <p:spPr>
            <a:xfrm>
              <a:off x="0" y="0"/>
              <a:ext cx="28743987" cy="19438121"/>
            </a:xfrm>
            <a:custGeom>
              <a:avLst/>
              <a:gdLst/>
              <a:ahLst/>
              <a:cxnLst/>
              <a:rect l="l" t="t" r="r" b="b"/>
              <a:pathLst>
                <a:path w="28743987" h="19438121">
                  <a:moveTo>
                    <a:pt x="0" y="0"/>
                  </a:moveTo>
                  <a:lnTo>
                    <a:pt x="28743987" y="0"/>
                  </a:lnTo>
                  <a:lnTo>
                    <a:pt x="28743987" y="19438121"/>
                  </a:lnTo>
                  <a:lnTo>
                    <a:pt x="0" y="19438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1054747" y="924082"/>
              <a:ext cx="16612467" cy="16612467"/>
            </a:xfrm>
            <a:custGeom>
              <a:avLst/>
              <a:gdLst/>
              <a:ahLst/>
              <a:cxnLst/>
              <a:rect l="l" t="t" r="r" b="b"/>
              <a:pathLst>
                <a:path w="16612467" h="16612467">
                  <a:moveTo>
                    <a:pt x="0" y="0"/>
                  </a:moveTo>
                  <a:lnTo>
                    <a:pt x="16612467" y="0"/>
                  </a:lnTo>
                  <a:lnTo>
                    <a:pt x="16612467" y="16612468"/>
                  </a:lnTo>
                  <a:lnTo>
                    <a:pt x="0" y="16612468"/>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101577" y="924082"/>
              <a:ext cx="9953171" cy="16612467"/>
            </a:xfrm>
            <a:custGeom>
              <a:avLst/>
              <a:gdLst/>
              <a:ahLst/>
              <a:cxnLst/>
              <a:rect l="l" t="t" r="r" b="b"/>
              <a:pathLst>
                <a:path w="9953171" h="16612467">
                  <a:moveTo>
                    <a:pt x="0" y="0"/>
                  </a:moveTo>
                  <a:lnTo>
                    <a:pt x="9953170" y="0"/>
                  </a:lnTo>
                  <a:lnTo>
                    <a:pt x="9953170" y="16612468"/>
                  </a:lnTo>
                  <a:lnTo>
                    <a:pt x="0" y="16612468"/>
                  </a:lnTo>
                  <a:lnTo>
                    <a:pt x="0" y="0"/>
                  </a:lnTo>
                  <a:close/>
                </a:path>
              </a:pathLst>
            </a:custGeom>
            <a:blipFill>
              <a:blip r:embed="rId4">
                <a:alphaModFix amt="79000"/>
              </a:blip>
              <a:stretch>
                <a:fillRect r="-66906"/>
              </a:stretch>
            </a:blipFill>
          </p:spPr>
          <p:txBody>
            <a:bodyPr/>
            <a:lstStyle/>
            <a:p>
              <a:endParaRPr lang="en-US"/>
            </a:p>
          </p:txBody>
        </p:sp>
      </p:grpSp>
      <p:grpSp>
        <p:nvGrpSpPr>
          <p:cNvPr id="6" name="Group 6"/>
          <p:cNvGrpSpPr/>
          <p:nvPr/>
        </p:nvGrpSpPr>
        <p:grpSpPr>
          <a:xfrm>
            <a:off x="-984198" y="-1705694"/>
            <a:ext cx="20256397" cy="13698388"/>
            <a:chOff x="0" y="0"/>
            <a:chExt cx="27008529" cy="18264518"/>
          </a:xfrm>
        </p:grpSpPr>
        <p:sp>
          <p:nvSpPr>
            <p:cNvPr id="7" name="Freeform 7"/>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9" name="Freeform 9"/>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sp>
        <p:nvSpPr>
          <p:cNvPr id="10" name="Freeform 10"/>
          <p:cNvSpPr/>
          <p:nvPr/>
        </p:nvSpPr>
        <p:spPr>
          <a:xfrm rot="1360869">
            <a:off x="-2535248" y="3391031"/>
            <a:ext cx="22830832" cy="6378969"/>
          </a:xfrm>
          <a:custGeom>
            <a:avLst/>
            <a:gdLst/>
            <a:ahLst/>
            <a:cxnLst/>
            <a:rect l="l" t="t" r="r" b="b"/>
            <a:pathLst>
              <a:path w="22830832" h="6378969">
                <a:moveTo>
                  <a:pt x="0" y="0"/>
                </a:moveTo>
                <a:lnTo>
                  <a:pt x="22830832" y="0"/>
                </a:lnTo>
                <a:lnTo>
                  <a:pt x="22830832" y="6378969"/>
                </a:lnTo>
                <a:lnTo>
                  <a:pt x="0" y="6378969"/>
                </a:lnTo>
                <a:lnTo>
                  <a:pt x="0" y="0"/>
                </a:lnTo>
                <a:close/>
              </a:path>
            </a:pathLst>
          </a:custGeom>
          <a:blipFill>
            <a:blip r:embed="rId7">
              <a:alphaModFix amt="84000"/>
              <a:extLst>
                <a:ext uri="{96DAC541-7B7A-43D3-8B79-37D633B846F1}">
                  <asvg:svgBlip xmlns:asvg="http://schemas.microsoft.com/office/drawing/2016/SVG/main" r:embed="rId8"/>
                </a:ext>
              </a:extLst>
            </a:blip>
            <a:stretch>
              <a:fillRect r="-29491" b="-274138"/>
            </a:stretch>
          </a:blipFill>
        </p:spPr>
        <p:txBody>
          <a:bodyPr/>
          <a:lstStyle/>
          <a:p>
            <a:endParaRPr lang="en-US"/>
          </a:p>
        </p:txBody>
      </p:sp>
      <p:grpSp>
        <p:nvGrpSpPr>
          <p:cNvPr id="11" name="Group 11"/>
          <p:cNvGrpSpPr/>
          <p:nvPr/>
        </p:nvGrpSpPr>
        <p:grpSpPr>
          <a:xfrm rot="1418514">
            <a:off x="16062744" y="1711794"/>
            <a:ext cx="88735" cy="88735"/>
            <a:chOff x="0" y="0"/>
            <a:chExt cx="118313" cy="118313"/>
          </a:xfrm>
        </p:grpSpPr>
        <p:sp>
          <p:nvSpPr>
            <p:cNvPr id="12" name="Freeform 12"/>
            <p:cNvSpPr/>
            <p:nvPr/>
          </p:nvSpPr>
          <p:spPr>
            <a:xfrm>
              <a:off x="0" y="0"/>
              <a:ext cx="118313" cy="118313"/>
            </a:xfrm>
            <a:custGeom>
              <a:avLst/>
              <a:gdLst/>
              <a:ahLst/>
              <a:cxnLst/>
              <a:rect l="l" t="t" r="r" b="b"/>
              <a:pathLst>
                <a:path w="118313" h="118313">
                  <a:moveTo>
                    <a:pt x="0" y="0"/>
                  </a:moveTo>
                  <a:lnTo>
                    <a:pt x="118313" y="0"/>
                  </a:lnTo>
                  <a:lnTo>
                    <a:pt x="118313" y="118313"/>
                  </a:lnTo>
                  <a:lnTo>
                    <a:pt x="0" y="1183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3" name="Group 13"/>
            <p:cNvGrpSpPr/>
            <p:nvPr/>
          </p:nvGrpSpPr>
          <p:grpSpPr>
            <a:xfrm>
              <a:off x="28161" y="28161"/>
              <a:ext cx="61991" cy="6199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5" name="TextBox 15"/>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sp>
        <p:nvSpPr>
          <p:cNvPr id="16" name="TextBox 16"/>
          <p:cNvSpPr txBox="1"/>
          <p:nvPr/>
        </p:nvSpPr>
        <p:spPr>
          <a:xfrm>
            <a:off x="6334587" y="3162474"/>
            <a:ext cx="9714088" cy="3879616"/>
          </a:xfrm>
          <a:prstGeom prst="rect">
            <a:avLst/>
          </a:prstGeom>
        </p:spPr>
        <p:txBody>
          <a:bodyPr lIns="0" tIns="0" rIns="0" bIns="0" rtlCol="0" anchor="t">
            <a:spAutoFit/>
          </a:bodyPr>
          <a:lstStyle/>
          <a:p>
            <a:pPr algn="l">
              <a:lnSpc>
                <a:spcPts val="15348"/>
              </a:lnSpc>
            </a:pPr>
            <a:r>
              <a:rPr lang="en-US" sz="12684" spc="405">
                <a:solidFill>
                  <a:srgbClr val="FFFFFF"/>
                </a:solidFill>
                <a:latin typeface="Canva Sans"/>
              </a:rPr>
              <a:t>Any Questions?</a:t>
            </a:r>
          </a:p>
        </p:txBody>
      </p:sp>
      <p:sp>
        <p:nvSpPr>
          <p:cNvPr id="17" name="Freeform 17"/>
          <p:cNvSpPr/>
          <p:nvPr/>
        </p:nvSpPr>
        <p:spPr>
          <a:xfrm rot="1549095" flipH="1">
            <a:off x="1025527" y="-2116273"/>
            <a:ext cx="15955518" cy="15955518"/>
          </a:xfrm>
          <a:custGeom>
            <a:avLst/>
            <a:gdLst/>
            <a:ahLst/>
            <a:cxnLst/>
            <a:rect l="l" t="t" r="r" b="b"/>
            <a:pathLst>
              <a:path w="15955518" h="15955518">
                <a:moveTo>
                  <a:pt x="15955518" y="0"/>
                </a:moveTo>
                <a:lnTo>
                  <a:pt x="0" y="0"/>
                </a:lnTo>
                <a:lnTo>
                  <a:pt x="0" y="15955519"/>
                </a:lnTo>
                <a:lnTo>
                  <a:pt x="15955518" y="15955519"/>
                </a:lnTo>
                <a:lnTo>
                  <a:pt x="15955518"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448461" y="-739492"/>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grpSp>
        <p:nvGrpSpPr>
          <p:cNvPr id="6" name="Group 6"/>
          <p:cNvGrpSpPr/>
          <p:nvPr/>
        </p:nvGrpSpPr>
        <p:grpSpPr>
          <a:xfrm rot="1418514">
            <a:off x="16826542" y="1863301"/>
            <a:ext cx="96589" cy="96589"/>
            <a:chOff x="0" y="0"/>
            <a:chExt cx="128785" cy="128785"/>
          </a:xfrm>
        </p:grpSpPr>
        <p:sp>
          <p:nvSpPr>
            <p:cNvPr id="7" name="Freeform 7"/>
            <p:cNvSpPr/>
            <p:nvPr/>
          </p:nvSpPr>
          <p:spPr>
            <a:xfrm>
              <a:off x="0" y="0"/>
              <a:ext cx="128785" cy="128785"/>
            </a:xfrm>
            <a:custGeom>
              <a:avLst/>
              <a:gdLst/>
              <a:ahLst/>
              <a:cxnLst/>
              <a:rect l="l" t="t" r="r" b="b"/>
              <a:pathLst>
                <a:path w="128785" h="128785">
                  <a:moveTo>
                    <a:pt x="0" y="0"/>
                  </a:moveTo>
                  <a:lnTo>
                    <a:pt x="128785" y="0"/>
                  </a:lnTo>
                  <a:lnTo>
                    <a:pt x="128785" y="128785"/>
                  </a:lnTo>
                  <a:lnTo>
                    <a:pt x="0" y="128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30654" y="30654"/>
              <a:ext cx="67477" cy="674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sp>
        <p:nvSpPr>
          <p:cNvPr id="11" name="TextBox 11"/>
          <p:cNvSpPr txBox="1"/>
          <p:nvPr/>
        </p:nvSpPr>
        <p:spPr>
          <a:xfrm>
            <a:off x="-992834" y="549728"/>
            <a:ext cx="7972916" cy="1354201"/>
          </a:xfrm>
          <a:prstGeom prst="rect">
            <a:avLst/>
          </a:prstGeom>
        </p:spPr>
        <p:txBody>
          <a:bodyPr lIns="0" tIns="0" rIns="0" bIns="0" rtlCol="0" anchor="t">
            <a:spAutoFit/>
          </a:bodyPr>
          <a:lstStyle/>
          <a:p>
            <a:pPr marL="0" lvl="0" indent="0" algn="ctr">
              <a:lnSpc>
                <a:spcPts val="10472"/>
              </a:lnSpc>
            </a:pPr>
            <a:r>
              <a:rPr lang="en-US" sz="8800">
                <a:solidFill>
                  <a:srgbClr val="DFD3BE"/>
                </a:solidFill>
                <a:latin typeface="TC Milo"/>
              </a:rPr>
              <a:t>TABLE OF</a:t>
            </a:r>
          </a:p>
        </p:txBody>
      </p:sp>
      <p:sp>
        <p:nvSpPr>
          <p:cNvPr id="12" name="Freeform 12"/>
          <p:cNvSpPr/>
          <p:nvPr/>
        </p:nvSpPr>
        <p:spPr>
          <a:xfrm>
            <a:off x="202680" y="1911595"/>
            <a:ext cx="7815974" cy="2526174"/>
          </a:xfrm>
          <a:custGeom>
            <a:avLst/>
            <a:gdLst/>
            <a:ahLst/>
            <a:cxnLst/>
            <a:rect l="l" t="t" r="r" b="b"/>
            <a:pathLst>
              <a:path w="7815974" h="2526174">
                <a:moveTo>
                  <a:pt x="0" y="0"/>
                </a:moveTo>
                <a:lnTo>
                  <a:pt x="7815974" y="0"/>
                </a:lnTo>
                <a:lnTo>
                  <a:pt x="7815974" y="2526174"/>
                </a:lnTo>
                <a:lnTo>
                  <a:pt x="0" y="2526174"/>
                </a:lnTo>
                <a:lnTo>
                  <a:pt x="0" y="0"/>
                </a:lnTo>
                <a:close/>
              </a:path>
            </a:pathLst>
          </a:custGeom>
          <a:blipFill>
            <a:blip r:embed="rId7">
              <a:extLst>
                <a:ext uri="{96DAC541-7B7A-43D3-8B79-37D633B846F1}">
                  <asvg:svgBlip xmlns:asvg="http://schemas.microsoft.com/office/drawing/2016/SVG/main" r:embed="rId8"/>
                </a:ext>
              </a:extLst>
            </a:blip>
            <a:stretch>
              <a:fillRect t="-20279"/>
            </a:stretch>
          </a:blipFill>
        </p:spPr>
        <p:txBody>
          <a:bodyPr/>
          <a:lstStyle/>
          <a:p>
            <a:endParaRPr lang="en-US"/>
          </a:p>
        </p:txBody>
      </p:sp>
      <p:sp>
        <p:nvSpPr>
          <p:cNvPr id="13" name="TextBox 13"/>
          <p:cNvSpPr txBox="1"/>
          <p:nvPr/>
        </p:nvSpPr>
        <p:spPr>
          <a:xfrm>
            <a:off x="0" y="1838462"/>
            <a:ext cx="7966106" cy="2161056"/>
          </a:xfrm>
          <a:prstGeom prst="rect">
            <a:avLst/>
          </a:prstGeom>
        </p:spPr>
        <p:txBody>
          <a:bodyPr lIns="0" tIns="0" rIns="0" bIns="0" rtlCol="0" anchor="t">
            <a:spAutoFit/>
          </a:bodyPr>
          <a:lstStyle/>
          <a:p>
            <a:pPr marL="0" lvl="0" indent="0" algn="ctr">
              <a:lnSpc>
                <a:spcPts val="16882"/>
              </a:lnSpc>
            </a:pPr>
            <a:r>
              <a:rPr lang="en-US" sz="14187">
                <a:solidFill>
                  <a:srgbClr val="DFD3BE"/>
                </a:solidFill>
                <a:latin typeface="TC Milo"/>
              </a:rPr>
              <a:t>CONTENTS</a:t>
            </a:r>
          </a:p>
        </p:txBody>
      </p:sp>
      <p:grpSp>
        <p:nvGrpSpPr>
          <p:cNvPr id="14" name="Group 14"/>
          <p:cNvGrpSpPr/>
          <p:nvPr/>
        </p:nvGrpSpPr>
        <p:grpSpPr>
          <a:xfrm>
            <a:off x="8406421" y="219099"/>
            <a:ext cx="1418663" cy="1025912"/>
            <a:chOff x="0" y="0"/>
            <a:chExt cx="1891550" cy="1367883"/>
          </a:xfrm>
        </p:grpSpPr>
        <p:sp>
          <p:nvSpPr>
            <p:cNvPr id="15" name="Freeform 15"/>
            <p:cNvSpPr/>
            <p:nvPr/>
          </p:nvSpPr>
          <p:spPr>
            <a:xfrm>
              <a:off x="0" y="0"/>
              <a:ext cx="1891550" cy="1367883"/>
            </a:xfrm>
            <a:custGeom>
              <a:avLst/>
              <a:gdLst/>
              <a:ahLst/>
              <a:cxnLst/>
              <a:rect l="l" t="t" r="r" b="b"/>
              <a:pathLst>
                <a:path w="1891550" h="1367883">
                  <a:moveTo>
                    <a:pt x="0" y="0"/>
                  </a:moveTo>
                  <a:lnTo>
                    <a:pt x="1891550" y="0"/>
                  </a:lnTo>
                  <a:lnTo>
                    <a:pt x="1891550" y="1367883"/>
                  </a:lnTo>
                  <a:lnTo>
                    <a:pt x="0" y="1367883"/>
                  </a:lnTo>
                  <a:lnTo>
                    <a:pt x="0" y="0"/>
                  </a:lnTo>
                  <a:close/>
                </a:path>
              </a:pathLst>
            </a:custGeom>
            <a:blipFill>
              <a:blip r:embed="rId9">
                <a:extLst>
                  <a:ext uri="{96DAC541-7B7A-43D3-8B79-37D633B846F1}">
                    <asvg:svgBlip xmlns:asvg="http://schemas.microsoft.com/office/drawing/2016/SVG/main" r:embed="rId10"/>
                  </a:ext>
                </a:extLst>
              </a:blip>
              <a:stretch>
                <a:fillRect t="-5313" b="-5313"/>
              </a:stretch>
            </a:blipFill>
          </p:spPr>
          <p:txBody>
            <a:bodyPr/>
            <a:lstStyle/>
            <a:p>
              <a:endParaRPr lang="en-US"/>
            </a:p>
          </p:txBody>
        </p:sp>
        <p:sp>
          <p:nvSpPr>
            <p:cNvPr id="16" name="TextBox 16"/>
            <p:cNvSpPr txBox="1"/>
            <p:nvPr/>
          </p:nvSpPr>
          <p:spPr>
            <a:xfrm>
              <a:off x="237782" y="273527"/>
              <a:ext cx="1511283" cy="918633"/>
            </a:xfrm>
            <a:prstGeom prst="rect">
              <a:avLst/>
            </a:prstGeom>
          </p:spPr>
          <p:txBody>
            <a:bodyPr lIns="0" tIns="0" rIns="0" bIns="0" rtlCol="0" anchor="t">
              <a:spAutoFit/>
            </a:bodyPr>
            <a:lstStyle/>
            <a:p>
              <a:pPr algn="ctr">
                <a:lnSpc>
                  <a:spcPts val="5599"/>
                </a:lnSpc>
              </a:pPr>
              <a:r>
                <a:rPr lang="en-US" sz="3999" spc="263">
                  <a:solidFill>
                    <a:srgbClr val="DFD3BE"/>
                  </a:solidFill>
                  <a:latin typeface="Childos Arabic"/>
                </a:rPr>
                <a:t>01</a:t>
              </a:r>
            </a:p>
          </p:txBody>
        </p:sp>
      </p:grpSp>
      <p:grpSp>
        <p:nvGrpSpPr>
          <p:cNvPr id="17" name="Group 17"/>
          <p:cNvGrpSpPr/>
          <p:nvPr/>
        </p:nvGrpSpPr>
        <p:grpSpPr>
          <a:xfrm>
            <a:off x="8444404" y="1462247"/>
            <a:ext cx="1418663" cy="1025912"/>
            <a:chOff x="0" y="0"/>
            <a:chExt cx="1891550" cy="1367883"/>
          </a:xfrm>
        </p:grpSpPr>
        <p:sp>
          <p:nvSpPr>
            <p:cNvPr id="18" name="Freeform 18"/>
            <p:cNvSpPr/>
            <p:nvPr/>
          </p:nvSpPr>
          <p:spPr>
            <a:xfrm>
              <a:off x="0" y="0"/>
              <a:ext cx="1891550" cy="1367883"/>
            </a:xfrm>
            <a:custGeom>
              <a:avLst/>
              <a:gdLst/>
              <a:ahLst/>
              <a:cxnLst/>
              <a:rect l="l" t="t" r="r" b="b"/>
              <a:pathLst>
                <a:path w="1891550" h="1367883">
                  <a:moveTo>
                    <a:pt x="0" y="0"/>
                  </a:moveTo>
                  <a:lnTo>
                    <a:pt x="1891550" y="0"/>
                  </a:lnTo>
                  <a:lnTo>
                    <a:pt x="1891550" y="1367883"/>
                  </a:lnTo>
                  <a:lnTo>
                    <a:pt x="0" y="1367883"/>
                  </a:lnTo>
                  <a:lnTo>
                    <a:pt x="0" y="0"/>
                  </a:lnTo>
                  <a:close/>
                </a:path>
              </a:pathLst>
            </a:custGeom>
            <a:blipFill>
              <a:blip r:embed="rId9">
                <a:extLst>
                  <a:ext uri="{96DAC541-7B7A-43D3-8B79-37D633B846F1}">
                    <asvg:svgBlip xmlns:asvg="http://schemas.microsoft.com/office/drawing/2016/SVG/main" r:embed="rId10"/>
                  </a:ext>
                </a:extLst>
              </a:blip>
              <a:stretch>
                <a:fillRect t="-5313" b="-5313"/>
              </a:stretch>
            </a:blipFill>
          </p:spPr>
          <p:txBody>
            <a:bodyPr/>
            <a:lstStyle/>
            <a:p>
              <a:endParaRPr lang="en-US"/>
            </a:p>
          </p:txBody>
        </p:sp>
        <p:sp>
          <p:nvSpPr>
            <p:cNvPr id="19" name="TextBox 19"/>
            <p:cNvSpPr txBox="1"/>
            <p:nvPr/>
          </p:nvSpPr>
          <p:spPr>
            <a:xfrm>
              <a:off x="190134" y="246423"/>
              <a:ext cx="1511283" cy="918633"/>
            </a:xfrm>
            <a:prstGeom prst="rect">
              <a:avLst/>
            </a:prstGeom>
          </p:spPr>
          <p:txBody>
            <a:bodyPr lIns="0" tIns="0" rIns="0" bIns="0" rtlCol="0" anchor="t">
              <a:spAutoFit/>
            </a:bodyPr>
            <a:lstStyle/>
            <a:p>
              <a:pPr algn="ctr">
                <a:lnSpc>
                  <a:spcPts val="5599"/>
                </a:lnSpc>
              </a:pPr>
              <a:r>
                <a:rPr lang="en-US" sz="3999" spc="263">
                  <a:solidFill>
                    <a:srgbClr val="DFD3BE"/>
                  </a:solidFill>
                  <a:latin typeface="Childos Arabic"/>
                </a:rPr>
                <a:t>02</a:t>
              </a:r>
            </a:p>
          </p:txBody>
        </p:sp>
      </p:grpSp>
      <p:grpSp>
        <p:nvGrpSpPr>
          <p:cNvPr id="20" name="Group 20"/>
          <p:cNvGrpSpPr/>
          <p:nvPr/>
        </p:nvGrpSpPr>
        <p:grpSpPr>
          <a:xfrm>
            <a:off x="8406421" y="2763108"/>
            <a:ext cx="1418663" cy="1025912"/>
            <a:chOff x="0" y="0"/>
            <a:chExt cx="1891550" cy="1367883"/>
          </a:xfrm>
        </p:grpSpPr>
        <p:sp>
          <p:nvSpPr>
            <p:cNvPr id="21" name="Freeform 21"/>
            <p:cNvSpPr/>
            <p:nvPr/>
          </p:nvSpPr>
          <p:spPr>
            <a:xfrm>
              <a:off x="0" y="0"/>
              <a:ext cx="1891550" cy="1367883"/>
            </a:xfrm>
            <a:custGeom>
              <a:avLst/>
              <a:gdLst/>
              <a:ahLst/>
              <a:cxnLst/>
              <a:rect l="l" t="t" r="r" b="b"/>
              <a:pathLst>
                <a:path w="1891550" h="1367883">
                  <a:moveTo>
                    <a:pt x="0" y="0"/>
                  </a:moveTo>
                  <a:lnTo>
                    <a:pt x="1891550" y="0"/>
                  </a:lnTo>
                  <a:lnTo>
                    <a:pt x="1891550" y="1367883"/>
                  </a:lnTo>
                  <a:lnTo>
                    <a:pt x="0" y="1367883"/>
                  </a:lnTo>
                  <a:lnTo>
                    <a:pt x="0" y="0"/>
                  </a:lnTo>
                  <a:close/>
                </a:path>
              </a:pathLst>
            </a:custGeom>
            <a:blipFill>
              <a:blip r:embed="rId9">
                <a:extLst>
                  <a:ext uri="{96DAC541-7B7A-43D3-8B79-37D633B846F1}">
                    <asvg:svgBlip xmlns:asvg="http://schemas.microsoft.com/office/drawing/2016/SVG/main" r:embed="rId10"/>
                  </a:ext>
                </a:extLst>
              </a:blip>
              <a:stretch>
                <a:fillRect t="-5313" b="-5313"/>
              </a:stretch>
            </a:blipFill>
          </p:spPr>
          <p:txBody>
            <a:bodyPr/>
            <a:lstStyle/>
            <a:p>
              <a:endParaRPr lang="en-US"/>
            </a:p>
          </p:txBody>
        </p:sp>
        <p:sp>
          <p:nvSpPr>
            <p:cNvPr id="22" name="TextBox 22"/>
            <p:cNvSpPr txBox="1"/>
            <p:nvPr/>
          </p:nvSpPr>
          <p:spPr>
            <a:xfrm>
              <a:off x="142485" y="192727"/>
              <a:ext cx="1511283" cy="918633"/>
            </a:xfrm>
            <a:prstGeom prst="rect">
              <a:avLst/>
            </a:prstGeom>
          </p:spPr>
          <p:txBody>
            <a:bodyPr lIns="0" tIns="0" rIns="0" bIns="0" rtlCol="0" anchor="t">
              <a:spAutoFit/>
            </a:bodyPr>
            <a:lstStyle/>
            <a:p>
              <a:pPr algn="ctr">
                <a:lnSpc>
                  <a:spcPts val="5599"/>
                </a:lnSpc>
              </a:pPr>
              <a:r>
                <a:rPr lang="en-US" sz="3999" spc="263">
                  <a:solidFill>
                    <a:srgbClr val="DFD3BE"/>
                  </a:solidFill>
                  <a:latin typeface="Childos Arabic"/>
                </a:rPr>
                <a:t>03</a:t>
              </a:r>
            </a:p>
          </p:txBody>
        </p:sp>
      </p:grpSp>
      <p:grpSp>
        <p:nvGrpSpPr>
          <p:cNvPr id="23" name="Group 23"/>
          <p:cNvGrpSpPr/>
          <p:nvPr/>
        </p:nvGrpSpPr>
        <p:grpSpPr>
          <a:xfrm>
            <a:off x="8406421" y="4135441"/>
            <a:ext cx="1408927" cy="1023012"/>
            <a:chOff x="0" y="0"/>
            <a:chExt cx="1878570" cy="1364015"/>
          </a:xfrm>
        </p:grpSpPr>
        <p:sp>
          <p:nvSpPr>
            <p:cNvPr id="24" name="Freeform 24"/>
            <p:cNvSpPr/>
            <p:nvPr/>
          </p:nvSpPr>
          <p:spPr>
            <a:xfrm>
              <a:off x="0" y="0"/>
              <a:ext cx="1878570" cy="1364015"/>
            </a:xfrm>
            <a:custGeom>
              <a:avLst/>
              <a:gdLst/>
              <a:ahLst/>
              <a:cxnLst/>
              <a:rect l="l" t="t" r="r" b="b"/>
              <a:pathLst>
                <a:path w="1878570" h="1364015">
                  <a:moveTo>
                    <a:pt x="0" y="0"/>
                  </a:moveTo>
                  <a:lnTo>
                    <a:pt x="1878570" y="0"/>
                  </a:lnTo>
                  <a:lnTo>
                    <a:pt x="1878570" y="1364015"/>
                  </a:lnTo>
                  <a:lnTo>
                    <a:pt x="0" y="1364015"/>
                  </a:lnTo>
                  <a:lnTo>
                    <a:pt x="0" y="0"/>
                  </a:lnTo>
                  <a:close/>
                </a:path>
              </a:pathLst>
            </a:custGeom>
            <a:blipFill>
              <a:blip r:embed="rId9">
                <a:extLst>
                  <a:ext uri="{96DAC541-7B7A-43D3-8B79-37D633B846F1}">
                    <asvg:svgBlip xmlns:asvg="http://schemas.microsoft.com/office/drawing/2016/SVG/main" r:embed="rId10"/>
                  </a:ext>
                </a:extLst>
              </a:blip>
              <a:stretch>
                <a:fillRect t="-5089" b="-5089"/>
              </a:stretch>
            </a:blipFill>
          </p:spPr>
          <p:txBody>
            <a:bodyPr/>
            <a:lstStyle/>
            <a:p>
              <a:endParaRPr lang="en-US"/>
            </a:p>
          </p:txBody>
        </p:sp>
        <p:sp>
          <p:nvSpPr>
            <p:cNvPr id="25" name="TextBox 25"/>
            <p:cNvSpPr txBox="1"/>
            <p:nvPr/>
          </p:nvSpPr>
          <p:spPr>
            <a:xfrm>
              <a:off x="188829" y="216535"/>
              <a:ext cx="1500912" cy="928158"/>
            </a:xfrm>
            <a:prstGeom prst="rect">
              <a:avLst/>
            </a:prstGeom>
          </p:spPr>
          <p:txBody>
            <a:bodyPr lIns="0" tIns="0" rIns="0" bIns="0" rtlCol="0" anchor="t">
              <a:spAutoFit/>
            </a:bodyPr>
            <a:lstStyle/>
            <a:p>
              <a:pPr algn="ctr">
                <a:lnSpc>
                  <a:spcPts val="5600"/>
                </a:lnSpc>
              </a:pPr>
              <a:r>
                <a:rPr lang="en-US" sz="4000" spc="264">
                  <a:solidFill>
                    <a:srgbClr val="DFD3BE"/>
                  </a:solidFill>
                  <a:latin typeface="Childos Arabic"/>
                </a:rPr>
                <a:t>04</a:t>
              </a:r>
            </a:p>
          </p:txBody>
        </p:sp>
      </p:grpSp>
      <p:grpSp>
        <p:nvGrpSpPr>
          <p:cNvPr id="26" name="Group 26"/>
          <p:cNvGrpSpPr/>
          <p:nvPr/>
        </p:nvGrpSpPr>
        <p:grpSpPr>
          <a:xfrm>
            <a:off x="8406421" y="5448583"/>
            <a:ext cx="1408927" cy="1023012"/>
            <a:chOff x="0" y="0"/>
            <a:chExt cx="1878570" cy="1364016"/>
          </a:xfrm>
        </p:grpSpPr>
        <p:sp>
          <p:nvSpPr>
            <p:cNvPr id="27" name="Freeform 27"/>
            <p:cNvSpPr/>
            <p:nvPr/>
          </p:nvSpPr>
          <p:spPr>
            <a:xfrm>
              <a:off x="0" y="0"/>
              <a:ext cx="1878570" cy="1364016"/>
            </a:xfrm>
            <a:custGeom>
              <a:avLst/>
              <a:gdLst/>
              <a:ahLst/>
              <a:cxnLst/>
              <a:rect l="l" t="t" r="r" b="b"/>
              <a:pathLst>
                <a:path w="1878570" h="1364016">
                  <a:moveTo>
                    <a:pt x="0" y="0"/>
                  </a:moveTo>
                  <a:lnTo>
                    <a:pt x="1878570" y="0"/>
                  </a:lnTo>
                  <a:lnTo>
                    <a:pt x="1878570" y="1364016"/>
                  </a:lnTo>
                  <a:lnTo>
                    <a:pt x="0" y="1364016"/>
                  </a:lnTo>
                  <a:lnTo>
                    <a:pt x="0" y="0"/>
                  </a:lnTo>
                  <a:close/>
                </a:path>
              </a:pathLst>
            </a:custGeom>
            <a:blipFill>
              <a:blip r:embed="rId9">
                <a:extLst>
                  <a:ext uri="{96DAC541-7B7A-43D3-8B79-37D633B846F1}">
                    <asvg:svgBlip xmlns:asvg="http://schemas.microsoft.com/office/drawing/2016/SVG/main" r:embed="rId10"/>
                  </a:ext>
                </a:extLst>
              </a:blip>
              <a:stretch>
                <a:fillRect t="-5089" b="-5089"/>
              </a:stretch>
            </a:blipFill>
          </p:spPr>
          <p:txBody>
            <a:bodyPr/>
            <a:lstStyle/>
            <a:p>
              <a:endParaRPr lang="en-US"/>
            </a:p>
          </p:txBody>
        </p:sp>
        <p:sp>
          <p:nvSpPr>
            <p:cNvPr id="28" name="TextBox 28"/>
            <p:cNvSpPr txBox="1"/>
            <p:nvPr/>
          </p:nvSpPr>
          <p:spPr>
            <a:xfrm>
              <a:off x="188829" y="243948"/>
              <a:ext cx="1500912" cy="918633"/>
            </a:xfrm>
            <a:prstGeom prst="rect">
              <a:avLst/>
            </a:prstGeom>
          </p:spPr>
          <p:txBody>
            <a:bodyPr lIns="0" tIns="0" rIns="0" bIns="0" rtlCol="0" anchor="t">
              <a:spAutoFit/>
            </a:bodyPr>
            <a:lstStyle/>
            <a:p>
              <a:pPr algn="ctr">
                <a:lnSpc>
                  <a:spcPts val="5599"/>
                </a:lnSpc>
              </a:pPr>
              <a:r>
                <a:rPr lang="en-US" sz="3999" spc="263">
                  <a:solidFill>
                    <a:srgbClr val="DFD3BE"/>
                  </a:solidFill>
                  <a:latin typeface="Childos Arabic"/>
                </a:rPr>
                <a:t>05</a:t>
              </a:r>
            </a:p>
          </p:txBody>
        </p:sp>
      </p:grpSp>
      <p:grpSp>
        <p:nvGrpSpPr>
          <p:cNvPr id="29" name="Group 29"/>
          <p:cNvGrpSpPr/>
          <p:nvPr/>
        </p:nvGrpSpPr>
        <p:grpSpPr>
          <a:xfrm>
            <a:off x="8444404" y="6757345"/>
            <a:ext cx="1408927" cy="1023012"/>
            <a:chOff x="0" y="0"/>
            <a:chExt cx="1878570" cy="1364015"/>
          </a:xfrm>
        </p:grpSpPr>
        <p:sp>
          <p:nvSpPr>
            <p:cNvPr id="30" name="Freeform 30"/>
            <p:cNvSpPr/>
            <p:nvPr/>
          </p:nvSpPr>
          <p:spPr>
            <a:xfrm>
              <a:off x="0" y="0"/>
              <a:ext cx="1878570" cy="1364015"/>
            </a:xfrm>
            <a:custGeom>
              <a:avLst/>
              <a:gdLst/>
              <a:ahLst/>
              <a:cxnLst/>
              <a:rect l="l" t="t" r="r" b="b"/>
              <a:pathLst>
                <a:path w="1878570" h="1364015">
                  <a:moveTo>
                    <a:pt x="0" y="0"/>
                  </a:moveTo>
                  <a:lnTo>
                    <a:pt x="1878570" y="0"/>
                  </a:lnTo>
                  <a:lnTo>
                    <a:pt x="1878570" y="1364015"/>
                  </a:lnTo>
                  <a:lnTo>
                    <a:pt x="0" y="1364015"/>
                  </a:lnTo>
                  <a:lnTo>
                    <a:pt x="0" y="0"/>
                  </a:lnTo>
                  <a:close/>
                </a:path>
              </a:pathLst>
            </a:custGeom>
            <a:blipFill>
              <a:blip r:embed="rId9">
                <a:extLst>
                  <a:ext uri="{96DAC541-7B7A-43D3-8B79-37D633B846F1}">
                    <asvg:svgBlip xmlns:asvg="http://schemas.microsoft.com/office/drawing/2016/SVG/main" r:embed="rId10"/>
                  </a:ext>
                </a:extLst>
              </a:blip>
              <a:stretch>
                <a:fillRect t="-5089" b="-5089"/>
              </a:stretch>
            </a:blipFill>
          </p:spPr>
          <p:txBody>
            <a:bodyPr/>
            <a:lstStyle/>
            <a:p>
              <a:endParaRPr lang="en-US"/>
            </a:p>
          </p:txBody>
        </p:sp>
        <p:sp>
          <p:nvSpPr>
            <p:cNvPr id="31" name="TextBox 31"/>
            <p:cNvSpPr txBox="1"/>
            <p:nvPr/>
          </p:nvSpPr>
          <p:spPr>
            <a:xfrm>
              <a:off x="188829" y="181095"/>
              <a:ext cx="1500912" cy="928158"/>
            </a:xfrm>
            <a:prstGeom prst="rect">
              <a:avLst/>
            </a:prstGeom>
          </p:spPr>
          <p:txBody>
            <a:bodyPr lIns="0" tIns="0" rIns="0" bIns="0" rtlCol="0" anchor="t">
              <a:spAutoFit/>
            </a:bodyPr>
            <a:lstStyle/>
            <a:p>
              <a:pPr algn="ctr">
                <a:lnSpc>
                  <a:spcPts val="5600"/>
                </a:lnSpc>
              </a:pPr>
              <a:r>
                <a:rPr lang="en-US" sz="4000" spc="264">
                  <a:solidFill>
                    <a:srgbClr val="DFD3BE"/>
                  </a:solidFill>
                  <a:latin typeface="Childos Arabic"/>
                </a:rPr>
                <a:t>06</a:t>
              </a:r>
            </a:p>
          </p:txBody>
        </p:sp>
      </p:grpSp>
      <p:sp>
        <p:nvSpPr>
          <p:cNvPr id="32" name="TextBox 32"/>
          <p:cNvSpPr txBox="1"/>
          <p:nvPr/>
        </p:nvSpPr>
        <p:spPr>
          <a:xfrm>
            <a:off x="10026837" y="6952828"/>
            <a:ext cx="8004879" cy="523875"/>
          </a:xfrm>
          <a:prstGeom prst="rect">
            <a:avLst/>
          </a:prstGeom>
        </p:spPr>
        <p:txBody>
          <a:bodyPr lIns="0" tIns="0" rIns="0" bIns="0" rtlCol="0" anchor="t">
            <a:spAutoFit/>
          </a:bodyPr>
          <a:lstStyle/>
          <a:p>
            <a:pPr algn="l">
              <a:lnSpc>
                <a:spcPts val="4200"/>
              </a:lnSpc>
            </a:pPr>
            <a:r>
              <a:rPr lang="en-US" sz="3000">
                <a:solidFill>
                  <a:srgbClr val="FFFFFF"/>
                </a:solidFill>
                <a:latin typeface="Sansation Bold"/>
              </a:rPr>
              <a:t>Functionalities &amp; Implementation Techniques</a:t>
            </a:r>
          </a:p>
        </p:txBody>
      </p:sp>
      <p:sp>
        <p:nvSpPr>
          <p:cNvPr id="33" name="TextBox 33"/>
          <p:cNvSpPr txBox="1"/>
          <p:nvPr/>
        </p:nvSpPr>
        <p:spPr>
          <a:xfrm>
            <a:off x="10026837" y="285792"/>
            <a:ext cx="4586021" cy="523875"/>
          </a:xfrm>
          <a:prstGeom prst="rect">
            <a:avLst/>
          </a:prstGeom>
        </p:spPr>
        <p:txBody>
          <a:bodyPr lIns="0" tIns="0" rIns="0" bIns="0" rtlCol="0" anchor="t">
            <a:spAutoFit/>
          </a:bodyPr>
          <a:lstStyle/>
          <a:p>
            <a:pPr algn="l">
              <a:lnSpc>
                <a:spcPts val="4200"/>
              </a:lnSpc>
            </a:pPr>
            <a:r>
              <a:rPr lang="en-US" sz="3000">
                <a:solidFill>
                  <a:srgbClr val="FFFFFF"/>
                </a:solidFill>
                <a:latin typeface="Sansation Bold"/>
              </a:rPr>
              <a:t>Problem Description</a:t>
            </a:r>
          </a:p>
        </p:txBody>
      </p:sp>
      <p:sp>
        <p:nvSpPr>
          <p:cNvPr id="34" name="TextBox 34"/>
          <p:cNvSpPr txBox="1"/>
          <p:nvPr/>
        </p:nvSpPr>
        <p:spPr>
          <a:xfrm>
            <a:off x="10026837" y="1608654"/>
            <a:ext cx="3999583" cy="523875"/>
          </a:xfrm>
          <a:prstGeom prst="rect">
            <a:avLst/>
          </a:prstGeom>
        </p:spPr>
        <p:txBody>
          <a:bodyPr lIns="0" tIns="0" rIns="0" bIns="0" rtlCol="0" anchor="t">
            <a:spAutoFit/>
          </a:bodyPr>
          <a:lstStyle/>
          <a:p>
            <a:pPr algn="l">
              <a:lnSpc>
                <a:spcPts val="4200"/>
              </a:lnSpc>
            </a:pPr>
            <a:r>
              <a:rPr lang="en-US" sz="3000">
                <a:solidFill>
                  <a:srgbClr val="FFFFFF"/>
                </a:solidFill>
                <a:latin typeface="Sansation Bold"/>
              </a:rPr>
              <a:t>Objectives</a:t>
            </a:r>
          </a:p>
        </p:txBody>
      </p:sp>
      <p:sp>
        <p:nvSpPr>
          <p:cNvPr id="35" name="TextBox 35"/>
          <p:cNvSpPr txBox="1"/>
          <p:nvPr/>
        </p:nvSpPr>
        <p:spPr>
          <a:xfrm>
            <a:off x="10026837" y="2857078"/>
            <a:ext cx="4295754" cy="523875"/>
          </a:xfrm>
          <a:prstGeom prst="rect">
            <a:avLst/>
          </a:prstGeom>
        </p:spPr>
        <p:txBody>
          <a:bodyPr lIns="0" tIns="0" rIns="0" bIns="0" rtlCol="0" anchor="t">
            <a:spAutoFit/>
          </a:bodyPr>
          <a:lstStyle/>
          <a:p>
            <a:pPr algn="l">
              <a:lnSpc>
                <a:spcPts val="4200"/>
              </a:lnSpc>
            </a:pPr>
            <a:r>
              <a:rPr lang="en-US" sz="3000">
                <a:solidFill>
                  <a:srgbClr val="FFFFFF"/>
                </a:solidFill>
                <a:latin typeface="Sansation Bold"/>
              </a:rPr>
              <a:t>Related Work</a:t>
            </a:r>
          </a:p>
        </p:txBody>
      </p:sp>
      <p:sp>
        <p:nvSpPr>
          <p:cNvPr id="36" name="TextBox 36"/>
          <p:cNvSpPr txBox="1"/>
          <p:nvPr/>
        </p:nvSpPr>
        <p:spPr>
          <a:xfrm>
            <a:off x="10026837" y="4190578"/>
            <a:ext cx="5097125" cy="523875"/>
          </a:xfrm>
          <a:prstGeom prst="rect">
            <a:avLst/>
          </a:prstGeom>
        </p:spPr>
        <p:txBody>
          <a:bodyPr lIns="0" tIns="0" rIns="0" bIns="0" rtlCol="0" anchor="t">
            <a:spAutoFit/>
          </a:bodyPr>
          <a:lstStyle/>
          <a:p>
            <a:pPr algn="l">
              <a:lnSpc>
                <a:spcPts val="4200"/>
              </a:lnSpc>
            </a:pPr>
            <a:r>
              <a:rPr lang="en-US" sz="3000">
                <a:solidFill>
                  <a:srgbClr val="FFFFFF"/>
                </a:solidFill>
                <a:latin typeface="Sansation Bold"/>
              </a:rPr>
              <a:t>System Architecture</a:t>
            </a:r>
          </a:p>
        </p:txBody>
      </p:sp>
      <p:sp>
        <p:nvSpPr>
          <p:cNvPr id="37" name="TextBox 37"/>
          <p:cNvSpPr txBox="1"/>
          <p:nvPr/>
        </p:nvSpPr>
        <p:spPr>
          <a:xfrm>
            <a:off x="10026837" y="5524078"/>
            <a:ext cx="4461818" cy="523875"/>
          </a:xfrm>
          <a:prstGeom prst="rect">
            <a:avLst/>
          </a:prstGeom>
        </p:spPr>
        <p:txBody>
          <a:bodyPr lIns="0" tIns="0" rIns="0" bIns="0" rtlCol="0" anchor="t">
            <a:spAutoFit/>
          </a:bodyPr>
          <a:lstStyle/>
          <a:p>
            <a:pPr algn="l">
              <a:lnSpc>
                <a:spcPts val="4200"/>
              </a:lnSpc>
            </a:pPr>
            <a:r>
              <a:rPr lang="en-US" sz="3000">
                <a:solidFill>
                  <a:srgbClr val="FFFFFF"/>
                </a:solidFill>
                <a:latin typeface="Sansation Bold"/>
              </a:rPr>
              <a:t>Dataset</a:t>
            </a:r>
          </a:p>
        </p:txBody>
      </p:sp>
      <p:grpSp>
        <p:nvGrpSpPr>
          <p:cNvPr id="38" name="Group 38"/>
          <p:cNvGrpSpPr/>
          <p:nvPr/>
        </p:nvGrpSpPr>
        <p:grpSpPr>
          <a:xfrm>
            <a:off x="8406421" y="8056581"/>
            <a:ext cx="1408927" cy="1023012"/>
            <a:chOff x="0" y="0"/>
            <a:chExt cx="1878570" cy="1364015"/>
          </a:xfrm>
        </p:grpSpPr>
        <p:sp>
          <p:nvSpPr>
            <p:cNvPr id="39" name="Freeform 39"/>
            <p:cNvSpPr/>
            <p:nvPr/>
          </p:nvSpPr>
          <p:spPr>
            <a:xfrm>
              <a:off x="0" y="0"/>
              <a:ext cx="1878570" cy="1364015"/>
            </a:xfrm>
            <a:custGeom>
              <a:avLst/>
              <a:gdLst/>
              <a:ahLst/>
              <a:cxnLst/>
              <a:rect l="l" t="t" r="r" b="b"/>
              <a:pathLst>
                <a:path w="1878570" h="1364015">
                  <a:moveTo>
                    <a:pt x="0" y="0"/>
                  </a:moveTo>
                  <a:lnTo>
                    <a:pt x="1878570" y="0"/>
                  </a:lnTo>
                  <a:lnTo>
                    <a:pt x="1878570" y="1364015"/>
                  </a:lnTo>
                  <a:lnTo>
                    <a:pt x="0" y="1364015"/>
                  </a:lnTo>
                  <a:lnTo>
                    <a:pt x="0" y="0"/>
                  </a:lnTo>
                  <a:close/>
                </a:path>
              </a:pathLst>
            </a:custGeom>
            <a:blipFill>
              <a:blip r:embed="rId9">
                <a:extLst>
                  <a:ext uri="{96DAC541-7B7A-43D3-8B79-37D633B846F1}">
                    <asvg:svgBlip xmlns:asvg="http://schemas.microsoft.com/office/drawing/2016/SVG/main" r:embed="rId10"/>
                  </a:ext>
                </a:extLst>
              </a:blip>
              <a:stretch>
                <a:fillRect t="-5089" b="-5089"/>
              </a:stretch>
            </a:blipFill>
          </p:spPr>
          <p:txBody>
            <a:bodyPr/>
            <a:lstStyle/>
            <a:p>
              <a:endParaRPr lang="en-US"/>
            </a:p>
          </p:txBody>
        </p:sp>
        <p:sp>
          <p:nvSpPr>
            <p:cNvPr id="40" name="TextBox 40"/>
            <p:cNvSpPr txBox="1"/>
            <p:nvPr/>
          </p:nvSpPr>
          <p:spPr>
            <a:xfrm>
              <a:off x="188829" y="181095"/>
              <a:ext cx="1500912" cy="928158"/>
            </a:xfrm>
            <a:prstGeom prst="rect">
              <a:avLst/>
            </a:prstGeom>
          </p:spPr>
          <p:txBody>
            <a:bodyPr lIns="0" tIns="0" rIns="0" bIns="0" rtlCol="0" anchor="t">
              <a:spAutoFit/>
            </a:bodyPr>
            <a:lstStyle/>
            <a:p>
              <a:pPr algn="ctr">
                <a:lnSpc>
                  <a:spcPts val="5600"/>
                </a:lnSpc>
              </a:pPr>
              <a:r>
                <a:rPr lang="en-US" sz="4000" spc="264">
                  <a:solidFill>
                    <a:srgbClr val="DFD3BE"/>
                  </a:solidFill>
                  <a:latin typeface="Childos Arabic"/>
                </a:rPr>
                <a:t>07</a:t>
              </a:r>
            </a:p>
          </p:txBody>
        </p:sp>
      </p:grpSp>
      <p:sp>
        <p:nvSpPr>
          <p:cNvPr id="41" name="TextBox 41"/>
          <p:cNvSpPr txBox="1"/>
          <p:nvPr/>
        </p:nvSpPr>
        <p:spPr>
          <a:xfrm>
            <a:off x="10026837" y="8191078"/>
            <a:ext cx="5707998" cy="523875"/>
          </a:xfrm>
          <a:prstGeom prst="rect">
            <a:avLst/>
          </a:prstGeom>
        </p:spPr>
        <p:txBody>
          <a:bodyPr lIns="0" tIns="0" rIns="0" bIns="0" rtlCol="0" anchor="t">
            <a:spAutoFit/>
          </a:bodyPr>
          <a:lstStyle/>
          <a:p>
            <a:pPr algn="l">
              <a:lnSpc>
                <a:spcPts val="4200"/>
              </a:lnSpc>
            </a:pPr>
            <a:r>
              <a:rPr lang="en-US" sz="3000">
                <a:solidFill>
                  <a:srgbClr val="FFFFFF"/>
                </a:solidFill>
                <a:latin typeface="Sansation Bold"/>
              </a:rPr>
              <a:t>Experimental Results &amp; Demo</a:t>
            </a:r>
          </a:p>
        </p:txBody>
      </p:sp>
      <p:grpSp>
        <p:nvGrpSpPr>
          <p:cNvPr id="42" name="Group 42"/>
          <p:cNvGrpSpPr/>
          <p:nvPr/>
        </p:nvGrpSpPr>
        <p:grpSpPr>
          <a:xfrm>
            <a:off x="8406421" y="9258300"/>
            <a:ext cx="1408927" cy="1023012"/>
            <a:chOff x="0" y="0"/>
            <a:chExt cx="1878570" cy="1364015"/>
          </a:xfrm>
        </p:grpSpPr>
        <p:sp>
          <p:nvSpPr>
            <p:cNvPr id="43" name="Freeform 43"/>
            <p:cNvSpPr/>
            <p:nvPr/>
          </p:nvSpPr>
          <p:spPr>
            <a:xfrm>
              <a:off x="0" y="0"/>
              <a:ext cx="1878570" cy="1364015"/>
            </a:xfrm>
            <a:custGeom>
              <a:avLst/>
              <a:gdLst/>
              <a:ahLst/>
              <a:cxnLst/>
              <a:rect l="l" t="t" r="r" b="b"/>
              <a:pathLst>
                <a:path w="1878570" h="1364015">
                  <a:moveTo>
                    <a:pt x="0" y="0"/>
                  </a:moveTo>
                  <a:lnTo>
                    <a:pt x="1878570" y="0"/>
                  </a:lnTo>
                  <a:lnTo>
                    <a:pt x="1878570" y="1364015"/>
                  </a:lnTo>
                  <a:lnTo>
                    <a:pt x="0" y="1364015"/>
                  </a:lnTo>
                  <a:lnTo>
                    <a:pt x="0" y="0"/>
                  </a:lnTo>
                  <a:close/>
                </a:path>
              </a:pathLst>
            </a:custGeom>
            <a:blipFill>
              <a:blip r:embed="rId9">
                <a:extLst>
                  <a:ext uri="{96DAC541-7B7A-43D3-8B79-37D633B846F1}">
                    <asvg:svgBlip xmlns:asvg="http://schemas.microsoft.com/office/drawing/2016/SVG/main" r:embed="rId10"/>
                  </a:ext>
                </a:extLst>
              </a:blip>
              <a:stretch>
                <a:fillRect t="-5089" b="-5089"/>
              </a:stretch>
            </a:blipFill>
          </p:spPr>
          <p:txBody>
            <a:bodyPr/>
            <a:lstStyle/>
            <a:p>
              <a:endParaRPr lang="en-US"/>
            </a:p>
          </p:txBody>
        </p:sp>
        <p:sp>
          <p:nvSpPr>
            <p:cNvPr id="44" name="TextBox 44"/>
            <p:cNvSpPr txBox="1"/>
            <p:nvPr/>
          </p:nvSpPr>
          <p:spPr>
            <a:xfrm>
              <a:off x="188829" y="181095"/>
              <a:ext cx="1500912" cy="928158"/>
            </a:xfrm>
            <a:prstGeom prst="rect">
              <a:avLst/>
            </a:prstGeom>
          </p:spPr>
          <p:txBody>
            <a:bodyPr lIns="0" tIns="0" rIns="0" bIns="0" rtlCol="0" anchor="t">
              <a:spAutoFit/>
            </a:bodyPr>
            <a:lstStyle/>
            <a:p>
              <a:pPr algn="ctr">
                <a:lnSpc>
                  <a:spcPts val="5600"/>
                </a:lnSpc>
              </a:pPr>
              <a:r>
                <a:rPr lang="en-US" sz="4000" spc="264">
                  <a:solidFill>
                    <a:srgbClr val="DFD3BE"/>
                  </a:solidFill>
                  <a:latin typeface="Childos Arabic"/>
                </a:rPr>
                <a:t>08</a:t>
              </a:r>
            </a:p>
          </p:txBody>
        </p:sp>
      </p:grpSp>
      <p:sp>
        <p:nvSpPr>
          <p:cNvPr id="45" name="TextBox 45"/>
          <p:cNvSpPr txBox="1"/>
          <p:nvPr/>
        </p:nvSpPr>
        <p:spPr>
          <a:xfrm>
            <a:off x="10026837" y="9429328"/>
            <a:ext cx="5097125" cy="523875"/>
          </a:xfrm>
          <a:prstGeom prst="rect">
            <a:avLst/>
          </a:prstGeom>
        </p:spPr>
        <p:txBody>
          <a:bodyPr lIns="0" tIns="0" rIns="0" bIns="0" rtlCol="0" anchor="t">
            <a:spAutoFit/>
          </a:bodyPr>
          <a:lstStyle/>
          <a:p>
            <a:pPr algn="l">
              <a:lnSpc>
                <a:spcPts val="4200"/>
              </a:lnSpc>
            </a:pPr>
            <a:r>
              <a:rPr lang="en-US" sz="3000">
                <a:solidFill>
                  <a:srgbClr val="FFFFFF"/>
                </a:solidFill>
                <a:latin typeface="Sansation Bold"/>
              </a:rPr>
              <a:t>Conclusion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grpSp>
        <p:nvGrpSpPr>
          <p:cNvPr id="6" name="Group 6"/>
          <p:cNvGrpSpPr/>
          <p:nvPr/>
        </p:nvGrpSpPr>
        <p:grpSpPr>
          <a:xfrm>
            <a:off x="-831798" y="-1553294"/>
            <a:ext cx="20256397" cy="13698388"/>
            <a:chOff x="0" y="0"/>
            <a:chExt cx="27008529" cy="18264518"/>
          </a:xfrm>
        </p:grpSpPr>
        <p:sp>
          <p:nvSpPr>
            <p:cNvPr id="7" name="Freeform 7"/>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9" name="Freeform 9"/>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sp>
        <p:nvSpPr>
          <p:cNvPr id="10" name="Freeform 10"/>
          <p:cNvSpPr/>
          <p:nvPr/>
        </p:nvSpPr>
        <p:spPr>
          <a:xfrm rot="1360869">
            <a:off x="-3152024" y="2982385"/>
            <a:ext cx="22830832" cy="6378969"/>
          </a:xfrm>
          <a:custGeom>
            <a:avLst/>
            <a:gdLst/>
            <a:ahLst/>
            <a:cxnLst/>
            <a:rect l="l" t="t" r="r" b="b"/>
            <a:pathLst>
              <a:path w="22830832" h="6378969">
                <a:moveTo>
                  <a:pt x="0" y="0"/>
                </a:moveTo>
                <a:lnTo>
                  <a:pt x="22830832" y="0"/>
                </a:lnTo>
                <a:lnTo>
                  <a:pt x="22830832" y="6378969"/>
                </a:lnTo>
                <a:lnTo>
                  <a:pt x="0" y="6378969"/>
                </a:lnTo>
                <a:lnTo>
                  <a:pt x="0" y="0"/>
                </a:lnTo>
                <a:close/>
              </a:path>
            </a:pathLst>
          </a:custGeom>
          <a:blipFill>
            <a:blip r:embed="rId7">
              <a:alphaModFix amt="84000"/>
              <a:extLst>
                <a:ext uri="{96DAC541-7B7A-43D3-8B79-37D633B846F1}">
                  <asvg:svgBlip xmlns:asvg="http://schemas.microsoft.com/office/drawing/2016/SVG/main" r:embed="rId8"/>
                </a:ext>
              </a:extLst>
            </a:blip>
            <a:stretch>
              <a:fillRect r="-29491" b="-274138"/>
            </a:stretch>
          </a:blipFill>
        </p:spPr>
        <p:txBody>
          <a:bodyPr/>
          <a:lstStyle/>
          <a:p>
            <a:endParaRPr lang="en-US"/>
          </a:p>
        </p:txBody>
      </p:sp>
      <p:grpSp>
        <p:nvGrpSpPr>
          <p:cNvPr id="11" name="Group 11"/>
          <p:cNvGrpSpPr/>
          <p:nvPr/>
        </p:nvGrpSpPr>
        <p:grpSpPr>
          <a:xfrm rot="1418514">
            <a:off x="16062744" y="1711794"/>
            <a:ext cx="88735" cy="88735"/>
            <a:chOff x="0" y="0"/>
            <a:chExt cx="118313" cy="118313"/>
          </a:xfrm>
        </p:grpSpPr>
        <p:sp>
          <p:nvSpPr>
            <p:cNvPr id="12" name="Freeform 12"/>
            <p:cNvSpPr/>
            <p:nvPr/>
          </p:nvSpPr>
          <p:spPr>
            <a:xfrm>
              <a:off x="0" y="0"/>
              <a:ext cx="118313" cy="118313"/>
            </a:xfrm>
            <a:custGeom>
              <a:avLst/>
              <a:gdLst/>
              <a:ahLst/>
              <a:cxnLst/>
              <a:rect l="l" t="t" r="r" b="b"/>
              <a:pathLst>
                <a:path w="118313" h="118313">
                  <a:moveTo>
                    <a:pt x="0" y="0"/>
                  </a:moveTo>
                  <a:lnTo>
                    <a:pt x="118313" y="0"/>
                  </a:lnTo>
                  <a:lnTo>
                    <a:pt x="118313" y="118313"/>
                  </a:lnTo>
                  <a:lnTo>
                    <a:pt x="0" y="1183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3" name="Group 13"/>
            <p:cNvGrpSpPr/>
            <p:nvPr/>
          </p:nvGrpSpPr>
          <p:grpSpPr>
            <a:xfrm>
              <a:off x="28161" y="28161"/>
              <a:ext cx="61991" cy="6199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5" name="TextBox 15"/>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sp>
        <p:nvSpPr>
          <p:cNvPr id="16" name="Freeform 16"/>
          <p:cNvSpPr/>
          <p:nvPr/>
        </p:nvSpPr>
        <p:spPr>
          <a:xfrm>
            <a:off x="384652" y="-917207"/>
            <a:ext cx="15294267" cy="10316678"/>
          </a:xfrm>
          <a:custGeom>
            <a:avLst/>
            <a:gdLst/>
            <a:ahLst/>
            <a:cxnLst/>
            <a:rect l="l" t="t" r="r" b="b"/>
            <a:pathLst>
              <a:path w="15294267" h="10316678">
                <a:moveTo>
                  <a:pt x="0" y="0"/>
                </a:moveTo>
                <a:lnTo>
                  <a:pt x="15294266" y="0"/>
                </a:lnTo>
                <a:lnTo>
                  <a:pt x="15294266" y="10316678"/>
                </a:lnTo>
                <a:lnTo>
                  <a:pt x="0" y="103166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7" name="Group 17"/>
          <p:cNvGrpSpPr/>
          <p:nvPr/>
        </p:nvGrpSpPr>
        <p:grpSpPr>
          <a:xfrm>
            <a:off x="6855581" y="1259701"/>
            <a:ext cx="292741" cy="292741"/>
            <a:chOff x="0" y="0"/>
            <a:chExt cx="390321" cy="390321"/>
          </a:xfrm>
        </p:grpSpPr>
        <p:sp>
          <p:nvSpPr>
            <p:cNvPr id="18" name="Freeform 18"/>
            <p:cNvSpPr/>
            <p:nvPr/>
          </p:nvSpPr>
          <p:spPr>
            <a:xfrm>
              <a:off x="0" y="0"/>
              <a:ext cx="390321" cy="390321"/>
            </a:xfrm>
            <a:custGeom>
              <a:avLst/>
              <a:gdLst/>
              <a:ahLst/>
              <a:cxnLst/>
              <a:rect l="l" t="t" r="r" b="b"/>
              <a:pathLst>
                <a:path w="390321" h="390321">
                  <a:moveTo>
                    <a:pt x="0" y="0"/>
                  </a:moveTo>
                  <a:lnTo>
                    <a:pt x="390321" y="0"/>
                  </a:lnTo>
                  <a:lnTo>
                    <a:pt x="390321" y="390321"/>
                  </a:lnTo>
                  <a:lnTo>
                    <a:pt x="0" y="3903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9" name="Group 19"/>
            <p:cNvGrpSpPr/>
            <p:nvPr/>
          </p:nvGrpSpPr>
          <p:grpSpPr>
            <a:xfrm>
              <a:off x="92906" y="92906"/>
              <a:ext cx="204510" cy="20451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1" name="TextBox 21"/>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sp>
        <p:nvSpPr>
          <p:cNvPr id="22" name="TextBox 22"/>
          <p:cNvSpPr txBox="1"/>
          <p:nvPr/>
        </p:nvSpPr>
        <p:spPr>
          <a:xfrm>
            <a:off x="1373737" y="3178855"/>
            <a:ext cx="13345284" cy="3636502"/>
          </a:xfrm>
          <a:prstGeom prst="rect">
            <a:avLst/>
          </a:prstGeom>
        </p:spPr>
        <p:txBody>
          <a:bodyPr lIns="0" tIns="0" rIns="0" bIns="0" rtlCol="0" anchor="t">
            <a:spAutoFit/>
          </a:bodyPr>
          <a:lstStyle/>
          <a:p>
            <a:pPr algn="l">
              <a:lnSpc>
                <a:spcPts val="4837"/>
              </a:lnSpc>
              <a:spcBef>
                <a:spcPct val="0"/>
              </a:spcBef>
            </a:pPr>
            <a:r>
              <a:rPr lang="en-US" sz="3455" spc="110">
                <a:solidFill>
                  <a:srgbClr val="FFFFFF"/>
                </a:solidFill>
                <a:latin typeface="Canva Sans"/>
              </a:rPr>
              <a:t>Many people have vision loss due to several reasons. Visually impaired individuals face significant challenges when moving around and interacting within indoor spaces. Traditional tools such as screen readers and white canes provide limited support in identifying objects crucial for independent living and daily tasks.</a:t>
            </a:r>
          </a:p>
        </p:txBody>
      </p:sp>
      <p:sp>
        <p:nvSpPr>
          <p:cNvPr id="23" name="TextBox 23"/>
          <p:cNvSpPr txBox="1"/>
          <p:nvPr/>
        </p:nvSpPr>
        <p:spPr>
          <a:xfrm>
            <a:off x="1159532" y="1770594"/>
            <a:ext cx="11097791" cy="1177224"/>
          </a:xfrm>
          <a:prstGeom prst="rect">
            <a:avLst/>
          </a:prstGeom>
        </p:spPr>
        <p:txBody>
          <a:bodyPr lIns="0" tIns="0" rIns="0" bIns="0" rtlCol="0" anchor="t">
            <a:spAutoFit/>
          </a:bodyPr>
          <a:lstStyle/>
          <a:p>
            <a:pPr algn="l">
              <a:lnSpc>
                <a:spcPts val="9663"/>
              </a:lnSpc>
              <a:spcBef>
                <a:spcPct val="0"/>
              </a:spcBef>
            </a:pPr>
            <a:r>
              <a:rPr lang="en-US" sz="6902" spc="220">
                <a:solidFill>
                  <a:srgbClr val="FFFFFF"/>
                </a:solidFill>
                <a:latin typeface="Canva Sans"/>
              </a:rPr>
              <a:t>Problem Description</a:t>
            </a:r>
          </a:p>
        </p:txBody>
      </p:sp>
      <p:grpSp>
        <p:nvGrpSpPr>
          <p:cNvPr id="24" name="Group 24"/>
          <p:cNvGrpSpPr/>
          <p:nvPr/>
        </p:nvGrpSpPr>
        <p:grpSpPr>
          <a:xfrm>
            <a:off x="5900189" y="-266261"/>
            <a:ext cx="1540045" cy="1874929"/>
            <a:chOff x="0" y="0"/>
            <a:chExt cx="2053394" cy="2499906"/>
          </a:xfrm>
        </p:grpSpPr>
        <p:sp>
          <p:nvSpPr>
            <p:cNvPr id="25" name="Freeform 25"/>
            <p:cNvSpPr/>
            <p:nvPr/>
          </p:nvSpPr>
          <p:spPr>
            <a:xfrm>
              <a:off x="1273856" y="2034616"/>
              <a:ext cx="390321" cy="390321"/>
            </a:xfrm>
            <a:custGeom>
              <a:avLst/>
              <a:gdLst/>
              <a:ahLst/>
              <a:cxnLst/>
              <a:rect l="l" t="t" r="r" b="b"/>
              <a:pathLst>
                <a:path w="390321" h="390321">
                  <a:moveTo>
                    <a:pt x="0" y="0"/>
                  </a:moveTo>
                  <a:lnTo>
                    <a:pt x="390321" y="0"/>
                  </a:lnTo>
                  <a:lnTo>
                    <a:pt x="390321" y="390321"/>
                  </a:lnTo>
                  <a:lnTo>
                    <a:pt x="0" y="3903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26" name="Group 26"/>
            <p:cNvGrpSpPr/>
            <p:nvPr/>
          </p:nvGrpSpPr>
          <p:grpSpPr>
            <a:xfrm>
              <a:off x="1366762" y="2127522"/>
              <a:ext cx="204510" cy="20451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8" name="TextBox 28"/>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sp>
          <p:nvSpPr>
            <p:cNvPr id="29" name="Freeform 29"/>
            <p:cNvSpPr/>
            <p:nvPr/>
          </p:nvSpPr>
          <p:spPr>
            <a:xfrm rot="-1364219">
              <a:off x="365287" y="171856"/>
              <a:ext cx="1322819" cy="2156195"/>
            </a:xfrm>
            <a:custGeom>
              <a:avLst/>
              <a:gdLst/>
              <a:ahLst/>
              <a:cxnLst/>
              <a:rect l="l" t="t" r="r" b="b"/>
              <a:pathLst>
                <a:path w="1322819" h="2156195">
                  <a:moveTo>
                    <a:pt x="0" y="0"/>
                  </a:moveTo>
                  <a:lnTo>
                    <a:pt x="1322819" y="0"/>
                  </a:lnTo>
                  <a:lnTo>
                    <a:pt x="1322819" y="2156194"/>
                  </a:lnTo>
                  <a:lnTo>
                    <a:pt x="0" y="21561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984198" y="-90855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grpSp>
        <p:nvGrpSpPr>
          <p:cNvPr id="6" name="Group 6"/>
          <p:cNvGrpSpPr/>
          <p:nvPr/>
        </p:nvGrpSpPr>
        <p:grpSpPr>
          <a:xfrm rot="1418514">
            <a:off x="16826542" y="1863301"/>
            <a:ext cx="96589" cy="96589"/>
            <a:chOff x="0" y="0"/>
            <a:chExt cx="128785" cy="128785"/>
          </a:xfrm>
        </p:grpSpPr>
        <p:sp>
          <p:nvSpPr>
            <p:cNvPr id="7" name="Freeform 7"/>
            <p:cNvSpPr/>
            <p:nvPr/>
          </p:nvSpPr>
          <p:spPr>
            <a:xfrm>
              <a:off x="0" y="0"/>
              <a:ext cx="128785" cy="128785"/>
            </a:xfrm>
            <a:custGeom>
              <a:avLst/>
              <a:gdLst/>
              <a:ahLst/>
              <a:cxnLst/>
              <a:rect l="l" t="t" r="r" b="b"/>
              <a:pathLst>
                <a:path w="128785" h="128785">
                  <a:moveTo>
                    <a:pt x="0" y="0"/>
                  </a:moveTo>
                  <a:lnTo>
                    <a:pt x="128785" y="0"/>
                  </a:lnTo>
                  <a:lnTo>
                    <a:pt x="128785" y="128785"/>
                  </a:lnTo>
                  <a:lnTo>
                    <a:pt x="0" y="128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30654" y="30654"/>
              <a:ext cx="67477" cy="674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grpSp>
        <p:nvGrpSpPr>
          <p:cNvPr id="11" name="Group 11"/>
          <p:cNvGrpSpPr/>
          <p:nvPr/>
        </p:nvGrpSpPr>
        <p:grpSpPr>
          <a:xfrm>
            <a:off x="2433417" y="2399282"/>
            <a:ext cx="1418663" cy="1337062"/>
            <a:chOff x="0" y="0"/>
            <a:chExt cx="1891550" cy="1782749"/>
          </a:xfrm>
        </p:grpSpPr>
        <p:sp>
          <p:nvSpPr>
            <p:cNvPr id="12" name="Freeform 12"/>
            <p:cNvSpPr/>
            <p:nvPr/>
          </p:nvSpPr>
          <p:spPr>
            <a:xfrm>
              <a:off x="0" y="0"/>
              <a:ext cx="1891550" cy="1782749"/>
            </a:xfrm>
            <a:custGeom>
              <a:avLst/>
              <a:gdLst/>
              <a:ahLst/>
              <a:cxnLst/>
              <a:rect l="l" t="t" r="r" b="b"/>
              <a:pathLst>
                <a:path w="1891550" h="1782749">
                  <a:moveTo>
                    <a:pt x="0" y="0"/>
                  </a:moveTo>
                  <a:lnTo>
                    <a:pt x="1891550" y="0"/>
                  </a:lnTo>
                  <a:lnTo>
                    <a:pt x="1891550" y="1782749"/>
                  </a:lnTo>
                  <a:lnTo>
                    <a:pt x="0" y="1782749"/>
                  </a:lnTo>
                  <a:lnTo>
                    <a:pt x="0" y="0"/>
                  </a:lnTo>
                  <a:close/>
                </a:path>
              </a:pathLst>
            </a:custGeom>
            <a:blipFill>
              <a:blip r:embed="rId7">
                <a:extLst>
                  <a:ext uri="{96DAC541-7B7A-43D3-8B79-37D633B846F1}">
                    <asvg:svgBlip xmlns:asvg="http://schemas.microsoft.com/office/drawing/2016/SVG/main" r:embed="rId8"/>
                  </a:ext>
                </a:extLst>
              </a:blip>
              <a:stretch>
                <a:fillRect l="-8905" r="-8905"/>
              </a:stretch>
            </a:blipFill>
          </p:spPr>
          <p:txBody>
            <a:bodyPr/>
            <a:lstStyle/>
            <a:p>
              <a:endParaRPr lang="en-US"/>
            </a:p>
          </p:txBody>
        </p:sp>
        <p:sp>
          <p:nvSpPr>
            <p:cNvPr id="13" name="TextBox 13"/>
            <p:cNvSpPr txBox="1"/>
            <p:nvPr/>
          </p:nvSpPr>
          <p:spPr>
            <a:xfrm>
              <a:off x="190134" y="189273"/>
              <a:ext cx="1511283" cy="1390650"/>
            </a:xfrm>
            <a:prstGeom prst="rect">
              <a:avLst/>
            </a:prstGeom>
          </p:spPr>
          <p:txBody>
            <a:bodyPr lIns="0" tIns="0" rIns="0" bIns="0" rtlCol="0" anchor="t">
              <a:spAutoFit/>
            </a:bodyPr>
            <a:lstStyle/>
            <a:p>
              <a:pPr algn="ctr">
                <a:lnSpc>
                  <a:spcPts val="8399"/>
                </a:lnSpc>
              </a:pPr>
              <a:r>
                <a:rPr lang="en-US" sz="5999" spc="395">
                  <a:solidFill>
                    <a:srgbClr val="DFD3BE"/>
                  </a:solidFill>
                  <a:latin typeface="Childos Arabic"/>
                </a:rPr>
                <a:t>02</a:t>
              </a:r>
            </a:p>
          </p:txBody>
        </p:sp>
      </p:grpSp>
      <p:sp>
        <p:nvSpPr>
          <p:cNvPr id="14" name="TextBox 14"/>
          <p:cNvSpPr txBox="1"/>
          <p:nvPr/>
        </p:nvSpPr>
        <p:spPr>
          <a:xfrm>
            <a:off x="3852079" y="4095750"/>
            <a:ext cx="3999583" cy="1047750"/>
          </a:xfrm>
          <a:prstGeom prst="rect">
            <a:avLst/>
          </a:prstGeom>
        </p:spPr>
        <p:txBody>
          <a:bodyPr lIns="0" tIns="0" rIns="0" bIns="0" rtlCol="0" anchor="t">
            <a:spAutoFit/>
          </a:bodyPr>
          <a:lstStyle/>
          <a:p>
            <a:pPr algn="l">
              <a:lnSpc>
                <a:spcPts val="8400"/>
              </a:lnSpc>
            </a:pPr>
            <a:r>
              <a:rPr lang="en-US" sz="6000">
                <a:solidFill>
                  <a:srgbClr val="DFD3BE"/>
                </a:solidFill>
                <a:latin typeface="Sansation Bold"/>
              </a:rPr>
              <a:t>Objectives</a:t>
            </a:r>
          </a:p>
        </p:txBody>
      </p:sp>
      <p:sp>
        <p:nvSpPr>
          <p:cNvPr id="15" name="Freeform 15"/>
          <p:cNvSpPr/>
          <p:nvPr/>
        </p:nvSpPr>
        <p:spPr>
          <a:xfrm rot="-5400000" flipV="1">
            <a:off x="12111787" y="-4692963"/>
            <a:ext cx="16185854" cy="16376325"/>
          </a:xfrm>
          <a:custGeom>
            <a:avLst/>
            <a:gdLst/>
            <a:ahLst/>
            <a:cxnLst/>
            <a:rect l="l" t="t" r="r" b="b"/>
            <a:pathLst>
              <a:path w="16185854" h="16376325">
                <a:moveTo>
                  <a:pt x="0" y="16376325"/>
                </a:moveTo>
                <a:lnTo>
                  <a:pt x="16185854" y="16376325"/>
                </a:lnTo>
                <a:lnTo>
                  <a:pt x="16185854" y="0"/>
                </a:lnTo>
                <a:lnTo>
                  <a:pt x="0" y="0"/>
                </a:lnTo>
                <a:lnTo>
                  <a:pt x="0" y="16376325"/>
                </a:lnTo>
                <a:close/>
              </a:path>
            </a:pathLst>
          </a:custGeom>
          <a:blipFill>
            <a:blip r:embed="rId9"/>
            <a:stretch>
              <a:fillRect l="-59600" r="-36859"/>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grpSp>
        <p:nvGrpSpPr>
          <p:cNvPr id="3" name="Group 3"/>
          <p:cNvGrpSpPr/>
          <p:nvPr/>
        </p:nvGrpSpPr>
        <p:grpSpPr>
          <a:xfrm rot="1418514">
            <a:off x="16826542" y="1863301"/>
            <a:ext cx="96589" cy="96589"/>
            <a:chOff x="0" y="0"/>
            <a:chExt cx="128785" cy="128785"/>
          </a:xfrm>
        </p:grpSpPr>
        <p:sp>
          <p:nvSpPr>
            <p:cNvPr id="4" name="Freeform 4"/>
            <p:cNvSpPr/>
            <p:nvPr/>
          </p:nvSpPr>
          <p:spPr>
            <a:xfrm>
              <a:off x="0" y="0"/>
              <a:ext cx="128785" cy="128785"/>
            </a:xfrm>
            <a:custGeom>
              <a:avLst/>
              <a:gdLst/>
              <a:ahLst/>
              <a:cxnLst/>
              <a:rect l="l" t="t" r="r" b="b"/>
              <a:pathLst>
                <a:path w="128785" h="128785">
                  <a:moveTo>
                    <a:pt x="0" y="0"/>
                  </a:moveTo>
                  <a:lnTo>
                    <a:pt x="128785" y="0"/>
                  </a:lnTo>
                  <a:lnTo>
                    <a:pt x="128785" y="128785"/>
                  </a:lnTo>
                  <a:lnTo>
                    <a:pt x="0" y="1287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30654" y="30654"/>
              <a:ext cx="67477" cy="6747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7" name="TextBox 7"/>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grpSp>
        <p:nvGrpSpPr>
          <p:cNvPr id="8" name="Group 8"/>
          <p:cNvGrpSpPr/>
          <p:nvPr/>
        </p:nvGrpSpPr>
        <p:grpSpPr>
          <a:xfrm>
            <a:off x="0" y="2403905"/>
            <a:ext cx="7541226" cy="5759085"/>
            <a:chOff x="0" y="0"/>
            <a:chExt cx="2307505" cy="1762195"/>
          </a:xfrm>
        </p:grpSpPr>
        <p:sp>
          <p:nvSpPr>
            <p:cNvPr id="9" name="Freeform 9"/>
            <p:cNvSpPr/>
            <p:nvPr/>
          </p:nvSpPr>
          <p:spPr>
            <a:xfrm>
              <a:off x="0" y="0"/>
              <a:ext cx="2307505" cy="1762195"/>
            </a:xfrm>
            <a:custGeom>
              <a:avLst/>
              <a:gdLst/>
              <a:ahLst/>
              <a:cxnLst/>
              <a:rect l="l" t="t" r="r" b="b"/>
              <a:pathLst>
                <a:path w="2307505" h="1762195">
                  <a:moveTo>
                    <a:pt x="52357" y="0"/>
                  </a:moveTo>
                  <a:lnTo>
                    <a:pt x="2255147" y="0"/>
                  </a:lnTo>
                  <a:cubicBezTo>
                    <a:pt x="2269033" y="0"/>
                    <a:pt x="2282351" y="5516"/>
                    <a:pt x="2292170" y="15335"/>
                  </a:cubicBezTo>
                  <a:cubicBezTo>
                    <a:pt x="2301989" y="25154"/>
                    <a:pt x="2307505" y="38471"/>
                    <a:pt x="2307505" y="52357"/>
                  </a:cubicBezTo>
                  <a:lnTo>
                    <a:pt x="2307505" y="1709838"/>
                  </a:lnTo>
                  <a:cubicBezTo>
                    <a:pt x="2307505" y="1723724"/>
                    <a:pt x="2301989" y="1737041"/>
                    <a:pt x="2292170" y="1746860"/>
                  </a:cubicBezTo>
                  <a:cubicBezTo>
                    <a:pt x="2282351" y="1756679"/>
                    <a:pt x="2269033" y="1762195"/>
                    <a:pt x="2255147" y="1762195"/>
                  </a:cubicBezTo>
                  <a:lnTo>
                    <a:pt x="52357" y="1762195"/>
                  </a:lnTo>
                  <a:cubicBezTo>
                    <a:pt x="38471" y="1762195"/>
                    <a:pt x="25154" y="1756679"/>
                    <a:pt x="15335" y="1746860"/>
                  </a:cubicBezTo>
                  <a:cubicBezTo>
                    <a:pt x="5516" y="1737041"/>
                    <a:pt x="0" y="1723724"/>
                    <a:pt x="0" y="1709838"/>
                  </a:cubicBezTo>
                  <a:lnTo>
                    <a:pt x="0" y="52357"/>
                  </a:lnTo>
                  <a:cubicBezTo>
                    <a:pt x="0" y="38471"/>
                    <a:pt x="5516" y="25154"/>
                    <a:pt x="15335" y="15335"/>
                  </a:cubicBezTo>
                  <a:cubicBezTo>
                    <a:pt x="25154" y="5516"/>
                    <a:pt x="38471" y="0"/>
                    <a:pt x="52357" y="0"/>
                  </a:cubicBezTo>
                  <a:close/>
                </a:path>
              </a:pathLst>
            </a:custGeom>
            <a:solidFill>
              <a:srgbClr val="000000"/>
            </a:solidFill>
          </p:spPr>
          <p:txBody>
            <a:bodyPr/>
            <a:lstStyle/>
            <a:p>
              <a:endParaRPr lang="en-US"/>
            </a:p>
          </p:txBody>
        </p:sp>
        <p:sp>
          <p:nvSpPr>
            <p:cNvPr id="10" name="TextBox 10"/>
            <p:cNvSpPr txBox="1"/>
            <p:nvPr/>
          </p:nvSpPr>
          <p:spPr>
            <a:xfrm>
              <a:off x="0" y="-66675"/>
              <a:ext cx="2307505" cy="1828870"/>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0" y="-26147"/>
            <a:ext cx="7370182" cy="2109695"/>
            <a:chOff x="0" y="0"/>
            <a:chExt cx="2255168" cy="645536"/>
          </a:xfrm>
        </p:grpSpPr>
        <p:sp>
          <p:nvSpPr>
            <p:cNvPr id="12" name="Freeform 12"/>
            <p:cNvSpPr/>
            <p:nvPr/>
          </p:nvSpPr>
          <p:spPr>
            <a:xfrm>
              <a:off x="0" y="0"/>
              <a:ext cx="2255168" cy="645536"/>
            </a:xfrm>
            <a:custGeom>
              <a:avLst/>
              <a:gdLst/>
              <a:ahLst/>
              <a:cxnLst/>
              <a:rect l="l" t="t" r="r" b="b"/>
              <a:pathLst>
                <a:path w="2255168" h="645536">
                  <a:moveTo>
                    <a:pt x="53572" y="0"/>
                  </a:moveTo>
                  <a:lnTo>
                    <a:pt x="2201595" y="0"/>
                  </a:lnTo>
                  <a:cubicBezTo>
                    <a:pt x="2215804" y="0"/>
                    <a:pt x="2229430" y="5644"/>
                    <a:pt x="2239477" y="15691"/>
                  </a:cubicBezTo>
                  <a:cubicBezTo>
                    <a:pt x="2249523" y="25738"/>
                    <a:pt x="2255168" y="39364"/>
                    <a:pt x="2255168" y="53572"/>
                  </a:cubicBezTo>
                  <a:lnTo>
                    <a:pt x="2255168" y="591963"/>
                  </a:lnTo>
                  <a:cubicBezTo>
                    <a:pt x="2255168" y="606172"/>
                    <a:pt x="2249523" y="619798"/>
                    <a:pt x="2239477" y="629845"/>
                  </a:cubicBezTo>
                  <a:cubicBezTo>
                    <a:pt x="2229430" y="639891"/>
                    <a:pt x="2215804" y="645536"/>
                    <a:pt x="2201595" y="645536"/>
                  </a:cubicBezTo>
                  <a:lnTo>
                    <a:pt x="53572" y="645536"/>
                  </a:lnTo>
                  <a:cubicBezTo>
                    <a:pt x="39364" y="645536"/>
                    <a:pt x="25738" y="639891"/>
                    <a:pt x="15691" y="629845"/>
                  </a:cubicBezTo>
                  <a:cubicBezTo>
                    <a:pt x="5644" y="619798"/>
                    <a:pt x="0" y="606172"/>
                    <a:pt x="0" y="591963"/>
                  </a:cubicBezTo>
                  <a:lnTo>
                    <a:pt x="0" y="53572"/>
                  </a:lnTo>
                  <a:cubicBezTo>
                    <a:pt x="0" y="39364"/>
                    <a:pt x="5644" y="25738"/>
                    <a:pt x="15691" y="15691"/>
                  </a:cubicBezTo>
                  <a:cubicBezTo>
                    <a:pt x="25738" y="5644"/>
                    <a:pt x="39364" y="0"/>
                    <a:pt x="53572" y="0"/>
                  </a:cubicBezTo>
                  <a:close/>
                </a:path>
              </a:pathLst>
            </a:custGeom>
            <a:solidFill>
              <a:srgbClr val="000000"/>
            </a:solidFill>
          </p:spPr>
          <p:txBody>
            <a:bodyPr/>
            <a:lstStyle/>
            <a:p>
              <a:endParaRPr lang="en-US"/>
            </a:p>
          </p:txBody>
        </p:sp>
        <p:sp>
          <p:nvSpPr>
            <p:cNvPr id="13" name="TextBox 13"/>
            <p:cNvSpPr txBox="1"/>
            <p:nvPr/>
          </p:nvSpPr>
          <p:spPr>
            <a:xfrm>
              <a:off x="0" y="-66675"/>
              <a:ext cx="2255168" cy="712211"/>
            </a:xfrm>
            <a:prstGeom prst="rect">
              <a:avLst/>
            </a:prstGeom>
          </p:spPr>
          <p:txBody>
            <a:bodyPr lIns="50800" tIns="50800" rIns="50800" bIns="50800" rtlCol="0" anchor="ctr"/>
            <a:lstStyle/>
            <a:p>
              <a:pPr algn="ctr">
                <a:lnSpc>
                  <a:spcPts val="3499"/>
                </a:lnSpc>
              </a:pPr>
              <a:endParaRPr/>
            </a:p>
          </p:txBody>
        </p:sp>
      </p:grpSp>
      <p:sp>
        <p:nvSpPr>
          <p:cNvPr id="14" name="TextBox 14"/>
          <p:cNvSpPr txBox="1"/>
          <p:nvPr/>
        </p:nvSpPr>
        <p:spPr>
          <a:xfrm>
            <a:off x="210473" y="2689655"/>
            <a:ext cx="7330753" cy="4246070"/>
          </a:xfrm>
          <a:prstGeom prst="rect">
            <a:avLst/>
          </a:prstGeom>
        </p:spPr>
        <p:txBody>
          <a:bodyPr lIns="0" tIns="0" rIns="0" bIns="0" rtlCol="0" anchor="t">
            <a:spAutoFit/>
          </a:bodyPr>
          <a:lstStyle/>
          <a:p>
            <a:pPr algn="l">
              <a:lnSpc>
                <a:spcPts val="4839"/>
              </a:lnSpc>
              <a:spcBef>
                <a:spcPct val="0"/>
              </a:spcBef>
            </a:pPr>
            <a:r>
              <a:rPr lang="en-US" sz="3456">
                <a:solidFill>
                  <a:srgbClr val="F7EFDC"/>
                </a:solidFill>
                <a:latin typeface="Canva Sans"/>
              </a:rPr>
              <a:t>The project focuses on designing an Indoor Object Recognition System for the Visually Impaired, a mobile app that utilizes transfer learning methods to achieve precise and effective object identification.</a:t>
            </a:r>
          </a:p>
        </p:txBody>
      </p:sp>
      <p:sp>
        <p:nvSpPr>
          <p:cNvPr id="15" name="TextBox 15"/>
          <p:cNvSpPr txBox="1"/>
          <p:nvPr/>
        </p:nvSpPr>
        <p:spPr>
          <a:xfrm>
            <a:off x="-1446623" y="622305"/>
            <a:ext cx="8188952" cy="894914"/>
          </a:xfrm>
          <a:prstGeom prst="rect">
            <a:avLst/>
          </a:prstGeom>
        </p:spPr>
        <p:txBody>
          <a:bodyPr lIns="0" tIns="0" rIns="0" bIns="0" rtlCol="0" anchor="t">
            <a:spAutoFit/>
          </a:bodyPr>
          <a:lstStyle/>
          <a:p>
            <a:pPr algn="ctr">
              <a:lnSpc>
                <a:spcPts val="6800"/>
              </a:lnSpc>
            </a:pPr>
            <a:r>
              <a:rPr lang="en-US" sz="6477">
                <a:solidFill>
                  <a:srgbClr val="F7EFDC"/>
                </a:solidFill>
                <a:latin typeface="Canva Sans"/>
              </a:rPr>
              <a:t>Objective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984198" y="-90855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5">
                <a:alphaModFix amt="79000"/>
              </a:blip>
              <a:stretch>
                <a:fillRect r="-66906"/>
              </a:stretch>
            </a:blipFill>
          </p:spPr>
          <p:txBody>
            <a:bodyPr/>
            <a:lstStyle/>
            <a:p>
              <a:endParaRPr lang="en-US"/>
            </a:p>
          </p:txBody>
        </p:sp>
      </p:grpSp>
      <p:grpSp>
        <p:nvGrpSpPr>
          <p:cNvPr id="6" name="Group 6"/>
          <p:cNvGrpSpPr/>
          <p:nvPr/>
        </p:nvGrpSpPr>
        <p:grpSpPr>
          <a:xfrm rot="1418514">
            <a:off x="16826542" y="1863301"/>
            <a:ext cx="96589" cy="96589"/>
            <a:chOff x="0" y="0"/>
            <a:chExt cx="128785" cy="128785"/>
          </a:xfrm>
        </p:grpSpPr>
        <p:sp>
          <p:nvSpPr>
            <p:cNvPr id="7" name="Freeform 7"/>
            <p:cNvSpPr/>
            <p:nvPr/>
          </p:nvSpPr>
          <p:spPr>
            <a:xfrm>
              <a:off x="0" y="0"/>
              <a:ext cx="128785" cy="128785"/>
            </a:xfrm>
            <a:custGeom>
              <a:avLst/>
              <a:gdLst/>
              <a:ahLst/>
              <a:cxnLst/>
              <a:rect l="l" t="t" r="r" b="b"/>
              <a:pathLst>
                <a:path w="128785" h="128785">
                  <a:moveTo>
                    <a:pt x="0" y="0"/>
                  </a:moveTo>
                  <a:lnTo>
                    <a:pt x="128785" y="0"/>
                  </a:lnTo>
                  <a:lnTo>
                    <a:pt x="128785" y="128785"/>
                  </a:lnTo>
                  <a:lnTo>
                    <a:pt x="0" y="1287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30654" y="30654"/>
              <a:ext cx="67477" cy="674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grpSp>
        <p:nvGrpSpPr>
          <p:cNvPr id="11" name="Group 11"/>
          <p:cNvGrpSpPr/>
          <p:nvPr/>
        </p:nvGrpSpPr>
        <p:grpSpPr>
          <a:xfrm>
            <a:off x="2433417" y="2399282"/>
            <a:ext cx="1418663" cy="1337062"/>
            <a:chOff x="0" y="0"/>
            <a:chExt cx="1891550" cy="1782749"/>
          </a:xfrm>
        </p:grpSpPr>
        <p:sp>
          <p:nvSpPr>
            <p:cNvPr id="12" name="Freeform 12"/>
            <p:cNvSpPr/>
            <p:nvPr/>
          </p:nvSpPr>
          <p:spPr>
            <a:xfrm>
              <a:off x="0" y="0"/>
              <a:ext cx="1891550" cy="1782749"/>
            </a:xfrm>
            <a:custGeom>
              <a:avLst/>
              <a:gdLst/>
              <a:ahLst/>
              <a:cxnLst/>
              <a:rect l="l" t="t" r="r" b="b"/>
              <a:pathLst>
                <a:path w="1891550" h="1782749">
                  <a:moveTo>
                    <a:pt x="0" y="0"/>
                  </a:moveTo>
                  <a:lnTo>
                    <a:pt x="1891550" y="0"/>
                  </a:lnTo>
                  <a:lnTo>
                    <a:pt x="1891550" y="1782749"/>
                  </a:lnTo>
                  <a:lnTo>
                    <a:pt x="0" y="1782749"/>
                  </a:lnTo>
                  <a:lnTo>
                    <a:pt x="0" y="0"/>
                  </a:lnTo>
                  <a:close/>
                </a:path>
              </a:pathLst>
            </a:custGeom>
            <a:blipFill>
              <a:blip r:embed="rId8">
                <a:extLst>
                  <a:ext uri="{96DAC541-7B7A-43D3-8B79-37D633B846F1}">
                    <asvg:svgBlip xmlns:asvg="http://schemas.microsoft.com/office/drawing/2016/SVG/main" r:embed="rId9"/>
                  </a:ext>
                </a:extLst>
              </a:blip>
              <a:stretch>
                <a:fillRect l="-8905" r="-8905"/>
              </a:stretch>
            </a:blipFill>
          </p:spPr>
          <p:txBody>
            <a:bodyPr/>
            <a:lstStyle/>
            <a:p>
              <a:endParaRPr lang="en-US"/>
            </a:p>
          </p:txBody>
        </p:sp>
        <p:sp>
          <p:nvSpPr>
            <p:cNvPr id="13" name="TextBox 13"/>
            <p:cNvSpPr txBox="1"/>
            <p:nvPr/>
          </p:nvSpPr>
          <p:spPr>
            <a:xfrm>
              <a:off x="190134" y="189273"/>
              <a:ext cx="1511283" cy="1390650"/>
            </a:xfrm>
            <a:prstGeom prst="rect">
              <a:avLst/>
            </a:prstGeom>
          </p:spPr>
          <p:txBody>
            <a:bodyPr lIns="0" tIns="0" rIns="0" bIns="0" rtlCol="0" anchor="t">
              <a:spAutoFit/>
            </a:bodyPr>
            <a:lstStyle/>
            <a:p>
              <a:pPr algn="ctr">
                <a:lnSpc>
                  <a:spcPts val="8399"/>
                </a:lnSpc>
              </a:pPr>
              <a:r>
                <a:rPr lang="en-US" sz="5999" spc="395">
                  <a:solidFill>
                    <a:srgbClr val="DFD3BE"/>
                  </a:solidFill>
                  <a:latin typeface="Childos Arabic"/>
                </a:rPr>
                <a:t>03</a:t>
              </a:r>
            </a:p>
          </p:txBody>
        </p:sp>
      </p:grpSp>
      <p:sp>
        <p:nvSpPr>
          <p:cNvPr id="14" name="TextBox 14"/>
          <p:cNvSpPr txBox="1"/>
          <p:nvPr/>
        </p:nvSpPr>
        <p:spPr>
          <a:xfrm>
            <a:off x="3852079" y="4095750"/>
            <a:ext cx="5291921" cy="1047750"/>
          </a:xfrm>
          <a:prstGeom prst="rect">
            <a:avLst/>
          </a:prstGeom>
        </p:spPr>
        <p:txBody>
          <a:bodyPr lIns="0" tIns="0" rIns="0" bIns="0" rtlCol="0" anchor="t">
            <a:spAutoFit/>
          </a:bodyPr>
          <a:lstStyle/>
          <a:p>
            <a:pPr algn="l">
              <a:lnSpc>
                <a:spcPts val="8400"/>
              </a:lnSpc>
            </a:pPr>
            <a:r>
              <a:rPr lang="en-US" sz="6000">
                <a:solidFill>
                  <a:srgbClr val="DFD3BE"/>
                </a:solidFill>
                <a:latin typeface="Sansation Bold"/>
              </a:rPr>
              <a:t>Related Work</a:t>
            </a:r>
          </a:p>
        </p:txBody>
      </p:sp>
      <p:sp>
        <p:nvSpPr>
          <p:cNvPr id="15" name="Freeform 15"/>
          <p:cNvSpPr/>
          <p:nvPr/>
        </p:nvSpPr>
        <p:spPr>
          <a:xfrm rot="-5400000" flipV="1">
            <a:off x="12111787" y="-4692963"/>
            <a:ext cx="16185854" cy="16376325"/>
          </a:xfrm>
          <a:custGeom>
            <a:avLst/>
            <a:gdLst/>
            <a:ahLst/>
            <a:cxnLst/>
            <a:rect l="l" t="t" r="r" b="b"/>
            <a:pathLst>
              <a:path w="16185854" h="16376325">
                <a:moveTo>
                  <a:pt x="0" y="16376325"/>
                </a:moveTo>
                <a:lnTo>
                  <a:pt x="16185854" y="16376325"/>
                </a:lnTo>
                <a:lnTo>
                  <a:pt x="16185854" y="0"/>
                </a:lnTo>
                <a:lnTo>
                  <a:pt x="0" y="0"/>
                </a:lnTo>
                <a:lnTo>
                  <a:pt x="0" y="16376325"/>
                </a:lnTo>
                <a:close/>
              </a:path>
            </a:pathLst>
          </a:custGeom>
          <a:blipFill>
            <a:blip r:embed="rId10"/>
            <a:stretch>
              <a:fillRect l="-59600" r="-36859"/>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grpSp>
        <p:nvGrpSpPr>
          <p:cNvPr id="6" name="Group 6"/>
          <p:cNvGrpSpPr/>
          <p:nvPr/>
        </p:nvGrpSpPr>
        <p:grpSpPr>
          <a:xfrm rot="1418514">
            <a:off x="16826542" y="1863301"/>
            <a:ext cx="96589" cy="96589"/>
            <a:chOff x="0" y="0"/>
            <a:chExt cx="128785" cy="128785"/>
          </a:xfrm>
        </p:grpSpPr>
        <p:sp>
          <p:nvSpPr>
            <p:cNvPr id="7" name="Freeform 7"/>
            <p:cNvSpPr/>
            <p:nvPr/>
          </p:nvSpPr>
          <p:spPr>
            <a:xfrm>
              <a:off x="0" y="0"/>
              <a:ext cx="128785" cy="128785"/>
            </a:xfrm>
            <a:custGeom>
              <a:avLst/>
              <a:gdLst/>
              <a:ahLst/>
              <a:cxnLst/>
              <a:rect l="l" t="t" r="r" b="b"/>
              <a:pathLst>
                <a:path w="128785" h="128785">
                  <a:moveTo>
                    <a:pt x="0" y="0"/>
                  </a:moveTo>
                  <a:lnTo>
                    <a:pt x="128785" y="0"/>
                  </a:lnTo>
                  <a:lnTo>
                    <a:pt x="128785" y="128785"/>
                  </a:lnTo>
                  <a:lnTo>
                    <a:pt x="0" y="128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30654" y="30654"/>
              <a:ext cx="67477" cy="674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14"/>
              </a:solidFill>
            </p:spPr>
            <p:txBody>
              <a:bodyPr/>
              <a:lstStyle/>
              <a:p>
                <a:endParaRPr lang="en-US"/>
              </a:p>
            </p:txBody>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pic>
        <p:nvPicPr>
          <p:cNvPr id="11" name="Picture 11"/>
          <p:cNvPicPr>
            <a:picLocks noChangeAspect="1"/>
          </p:cNvPicPr>
          <p:nvPr/>
        </p:nvPicPr>
        <p:blipFill>
          <a:blip r:embed="rId7"/>
          <a:srcRect/>
          <a:stretch>
            <a:fillRect/>
          </a:stretch>
        </p:blipFill>
        <p:spPr>
          <a:xfrm>
            <a:off x="388643" y="1676542"/>
            <a:ext cx="2706607" cy="2625409"/>
          </a:xfrm>
          <a:prstGeom prst="rect">
            <a:avLst/>
          </a:prstGeom>
        </p:spPr>
      </p:pic>
      <p:graphicFrame>
        <p:nvGraphicFramePr>
          <p:cNvPr id="12" name="Table 12"/>
          <p:cNvGraphicFramePr>
            <a:graphicFrameLocks noGrp="1"/>
          </p:cNvGraphicFramePr>
          <p:nvPr>
            <p:extLst>
              <p:ext uri="{D42A27DB-BD31-4B8C-83A1-F6EECF244321}">
                <p14:modId xmlns:p14="http://schemas.microsoft.com/office/powerpoint/2010/main" val="1198336805"/>
              </p:ext>
            </p:extLst>
          </p:nvPr>
        </p:nvGraphicFramePr>
        <p:xfrm>
          <a:off x="6267319" y="-355706"/>
          <a:ext cx="11002892" cy="10328602"/>
        </p:xfrm>
        <a:graphic>
          <a:graphicData uri="http://schemas.openxmlformats.org/drawingml/2006/table">
            <a:tbl>
              <a:tblPr/>
              <a:tblGrid>
                <a:gridCol w="2750723">
                  <a:extLst>
                    <a:ext uri="{9D8B030D-6E8A-4147-A177-3AD203B41FA5}">
                      <a16:colId xmlns:a16="http://schemas.microsoft.com/office/drawing/2014/main" val="20000"/>
                    </a:ext>
                  </a:extLst>
                </a:gridCol>
                <a:gridCol w="2750723">
                  <a:extLst>
                    <a:ext uri="{9D8B030D-6E8A-4147-A177-3AD203B41FA5}">
                      <a16:colId xmlns:a16="http://schemas.microsoft.com/office/drawing/2014/main" val="20001"/>
                    </a:ext>
                  </a:extLst>
                </a:gridCol>
                <a:gridCol w="2750723">
                  <a:extLst>
                    <a:ext uri="{9D8B030D-6E8A-4147-A177-3AD203B41FA5}">
                      <a16:colId xmlns:a16="http://schemas.microsoft.com/office/drawing/2014/main" val="20002"/>
                    </a:ext>
                  </a:extLst>
                </a:gridCol>
                <a:gridCol w="2750723">
                  <a:extLst>
                    <a:ext uri="{9D8B030D-6E8A-4147-A177-3AD203B41FA5}">
                      <a16:colId xmlns:a16="http://schemas.microsoft.com/office/drawing/2014/main" val="20003"/>
                    </a:ext>
                  </a:extLst>
                </a:gridCol>
              </a:tblGrid>
              <a:tr h="1254352">
                <a:tc>
                  <a:txBody>
                    <a:bodyPr/>
                    <a:lstStyle/>
                    <a:p>
                      <a:pPr marL="0" lvl="0" indent="0" algn="l">
                        <a:lnSpc>
                          <a:spcPts val="3160"/>
                        </a:lnSpc>
                        <a:spcBef>
                          <a:spcPct val="0"/>
                        </a:spcBef>
                        <a:defRPr/>
                      </a:pPr>
                      <a:r>
                        <a:rPr lang="en-US" sz="2257">
                          <a:solidFill>
                            <a:srgbClr val="FFFFFF"/>
                          </a:solidFill>
                          <a:latin typeface="Canva Sans"/>
                        </a:rPr>
                        <a:t>Citation</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marL="0" lvl="0" indent="0" algn="l">
                        <a:lnSpc>
                          <a:spcPts val="3160"/>
                        </a:lnSpc>
                        <a:spcBef>
                          <a:spcPct val="0"/>
                        </a:spcBef>
                        <a:defRPr/>
                      </a:pPr>
                      <a:endParaRPr lang="en-US" sz="1100"/>
                    </a:p>
                    <a:p>
                      <a:pPr marL="0" lvl="0" indent="0" algn="l">
                        <a:lnSpc>
                          <a:spcPts val="3160"/>
                        </a:lnSpc>
                        <a:spcBef>
                          <a:spcPct val="0"/>
                        </a:spcBef>
                      </a:pPr>
                      <a:r>
                        <a:rPr lang="en-US" sz="2257" u="none" strike="noStrike">
                          <a:solidFill>
                            <a:srgbClr val="FFFFFF"/>
                          </a:solidFill>
                          <a:latin typeface="Canva Sans"/>
                        </a:rPr>
                        <a:t>  Model</a:t>
                      </a:r>
                    </a:p>
                    <a:p>
                      <a:pPr marL="0" lvl="0" indent="0" algn="l">
                        <a:lnSpc>
                          <a:spcPts val="3160"/>
                        </a:lnSpc>
                        <a:spcBef>
                          <a:spcPct val="0"/>
                        </a:spcBef>
                      </a:pPr>
                      <a:r>
                        <a:rPr lang="en-US" sz="2257" u="none" strike="noStrike">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marL="0" lvl="0" indent="0" algn="l">
                        <a:lnSpc>
                          <a:spcPts val="3160"/>
                        </a:lnSpc>
                        <a:spcBef>
                          <a:spcPct val="0"/>
                        </a:spcBef>
                        <a:defRPr/>
                      </a:pPr>
                      <a:endParaRPr lang="en-US" sz="1100"/>
                    </a:p>
                    <a:p>
                      <a:pPr marL="0" lvl="0" indent="0" algn="l">
                        <a:lnSpc>
                          <a:spcPts val="3160"/>
                        </a:lnSpc>
                        <a:spcBef>
                          <a:spcPct val="0"/>
                        </a:spcBef>
                      </a:pPr>
                      <a:r>
                        <a:rPr lang="en-US" sz="2257" u="none" strike="noStrike">
                          <a:solidFill>
                            <a:srgbClr val="FFFFFF"/>
                          </a:solidFill>
                          <a:latin typeface="Canva Sans"/>
                        </a:rPr>
                        <a:t>  dataset</a:t>
                      </a:r>
                    </a:p>
                    <a:p>
                      <a:pPr marL="0" lvl="0" indent="0" algn="l">
                        <a:lnSpc>
                          <a:spcPts val="3160"/>
                        </a:lnSpc>
                        <a:spcBef>
                          <a:spcPct val="0"/>
                        </a:spcBef>
                      </a:pPr>
                      <a:r>
                        <a:rPr lang="en-US" sz="2257" u="none" strike="noStrike">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marL="0" lvl="0" indent="0" algn="l">
                        <a:lnSpc>
                          <a:spcPts val="3160"/>
                        </a:lnSpc>
                        <a:spcBef>
                          <a:spcPct val="0"/>
                        </a:spcBef>
                        <a:defRPr/>
                      </a:pPr>
                      <a:endParaRPr lang="en-US" sz="1100"/>
                    </a:p>
                    <a:p>
                      <a:pPr marL="0" lvl="0" indent="0" algn="l">
                        <a:lnSpc>
                          <a:spcPts val="3160"/>
                        </a:lnSpc>
                        <a:spcBef>
                          <a:spcPct val="0"/>
                        </a:spcBef>
                      </a:pPr>
                      <a:r>
                        <a:rPr lang="en-US" sz="2257" u="none" strike="noStrike">
                          <a:solidFill>
                            <a:srgbClr val="FFFFFF"/>
                          </a:solidFill>
                          <a:latin typeface="Canva Sans"/>
                        </a:rPr>
                        <a:t>  accuracy</a:t>
                      </a:r>
                    </a:p>
                    <a:p>
                      <a:pPr marL="0" lvl="0" indent="0" algn="l">
                        <a:lnSpc>
                          <a:spcPts val="3160"/>
                        </a:lnSpc>
                        <a:spcBef>
                          <a:spcPct val="0"/>
                        </a:spcBef>
                      </a:pPr>
                      <a:r>
                        <a:rPr lang="en-US" sz="2257" u="none" strike="noStrike">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885282">
                <a:tc>
                  <a:txBody>
                    <a:bodyPr/>
                    <a:lstStyle/>
                    <a:p>
                      <a:pPr marL="0" lvl="0" indent="0" algn="l">
                        <a:lnSpc>
                          <a:spcPts val="3160"/>
                        </a:lnSpc>
                        <a:spcBef>
                          <a:spcPct val="0"/>
                        </a:spcBef>
                        <a:defRPr/>
                      </a:pPr>
                      <a:endParaRPr lang="en-US" sz="1100"/>
                    </a:p>
                    <a:p>
                      <a:pPr marL="0" lvl="0" indent="0" algn="l">
                        <a:lnSpc>
                          <a:spcPts val="3160"/>
                        </a:lnSpc>
                        <a:spcBef>
                          <a:spcPct val="0"/>
                        </a:spcBef>
                      </a:pPr>
                      <a:r>
                        <a:rPr lang="en-US" sz="2257" u="none" strike="noStrike">
                          <a:solidFill>
                            <a:srgbClr val="FFFFFF"/>
                          </a:solidFill>
                          <a:latin typeface="Canva Sans"/>
                        </a:rPr>
                        <a:t>  Afif et al.</a:t>
                      </a:r>
                    </a:p>
                    <a:p>
                      <a:pPr marL="0" lvl="0" indent="0" algn="l">
                        <a:lnSpc>
                          <a:spcPts val="3160"/>
                        </a:lnSpc>
                        <a:spcBef>
                          <a:spcPct val="0"/>
                        </a:spcBef>
                      </a:pPr>
                      <a:r>
                        <a:rPr lang="en-US" sz="2257" u="none" strike="noStrike">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marL="0" lvl="0" indent="0" algn="l">
                        <a:lnSpc>
                          <a:spcPts val="3160"/>
                        </a:lnSpc>
                        <a:spcBef>
                          <a:spcPct val="0"/>
                        </a:spcBef>
                        <a:defRPr/>
                      </a:pPr>
                      <a:endParaRPr lang="en-US" sz="1100"/>
                    </a:p>
                    <a:p>
                      <a:pPr marL="0" lvl="0" indent="0" algn="l">
                        <a:lnSpc>
                          <a:spcPts val="3160"/>
                        </a:lnSpc>
                        <a:spcBef>
                          <a:spcPct val="0"/>
                        </a:spcBef>
                      </a:pPr>
                      <a:r>
                        <a:rPr lang="en-US" sz="2257" u="none" strike="noStrike">
                          <a:solidFill>
                            <a:srgbClr val="FFFFFF"/>
                          </a:solidFill>
                          <a:latin typeface="Canva Sans"/>
                        </a:rPr>
                        <a:t>  MobileNet v1, MobileNet v2 and inception v3</a:t>
                      </a:r>
                    </a:p>
                    <a:p>
                      <a:pPr marL="0" lvl="0" indent="0" algn="l">
                        <a:lnSpc>
                          <a:spcPts val="3160"/>
                        </a:lnSpc>
                        <a:spcBef>
                          <a:spcPct val="0"/>
                        </a:spcBef>
                      </a:pPr>
                      <a:r>
                        <a:rPr lang="en-US" sz="2257" u="none" strike="noStrike">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marL="0" lvl="0" indent="0" algn="l">
                        <a:lnSpc>
                          <a:spcPts val="3160"/>
                        </a:lnSpc>
                        <a:spcBef>
                          <a:spcPct val="0"/>
                        </a:spcBef>
                        <a:defRPr/>
                      </a:pPr>
                      <a:endParaRPr lang="en-US" sz="1100"/>
                    </a:p>
                    <a:p>
                      <a:pPr marL="0" lvl="0" indent="0" algn="l">
                        <a:lnSpc>
                          <a:spcPts val="3160"/>
                        </a:lnSpc>
                        <a:spcBef>
                          <a:spcPct val="0"/>
                        </a:spcBef>
                      </a:pPr>
                      <a:r>
                        <a:rPr lang="en-US" sz="2257" u="none" strike="noStrike">
                          <a:solidFill>
                            <a:srgbClr val="FFFFFF"/>
                          </a:solidFill>
                          <a:latin typeface="Canva Sans"/>
                        </a:rPr>
                        <a:t>  MCIndoor</a:t>
                      </a:r>
                    </a:p>
                    <a:p>
                      <a:pPr marL="0" lvl="0" indent="0" algn="l">
                        <a:lnSpc>
                          <a:spcPts val="3160"/>
                        </a:lnSpc>
                        <a:spcBef>
                          <a:spcPct val="0"/>
                        </a:spcBef>
                      </a:pPr>
                      <a:r>
                        <a:rPr lang="en-US" sz="2257" u="none" strike="noStrike">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marL="0" lvl="0" indent="0" algn="l">
                        <a:lnSpc>
                          <a:spcPts val="3160"/>
                        </a:lnSpc>
                        <a:spcBef>
                          <a:spcPct val="0"/>
                        </a:spcBef>
                        <a:defRPr/>
                      </a:pPr>
                      <a:endParaRPr lang="en-US" sz="1100"/>
                    </a:p>
                    <a:p>
                      <a:pPr marL="0" lvl="0" indent="0" algn="l">
                        <a:lnSpc>
                          <a:spcPts val="3160"/>
                        </a:lnSpc>
                        <a:spcBef>
                          <a:spcPct val="0"/>
                        </a:spcBef>
                      </a:pPr>
                      <a:r>
                        <a:rPr lang="en-US" sz="2257" u="none" strike="noStrike">
                          <a:solidFill>
                            <a:srgbClr val="FFFFFF"/>
                          </a:solidFill>
                          <a:latin typeface="Canva Sans"/>
                        </a:rPr>
                        <a:t>  99.7%</a:t>
                      </a:r>
                    </a:p>
                    <a:p>
                      <a:pPr marL="0" lvl="0" indent="0" algn="l">
                        <a:lnSpc>
                          <a:spcPts val="3160"/>
                        </a:lnSpc>
                        <a:spcBef>
                          <a:spcPct val="0"/>
                        </a:spcBef>
                      </a:pPr>
                      <a:r>
                        <a:rPr lang="en-US" sz="2257" u="none" strike="noStrike">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254352">
                <a:tc>
                  <a:txBody>
                    <a:bodyPr/>
                    <a:lstStyle/>
                    <a:p>
                      <a:pPr marL="0" lvl="0" indent="0" algn="l">
                        <a:lnSpc>
                          <a:spcPts val="3160"/>
                        </a:lnSpc>
                        <a:spcBef>
                          <a:spcPct val="0"/>
                        </a:spcBef>
                        <a:defRPr/>
                      </a:pPr>
                      <a:endParaRPr lang="en-US" sz="1100"/>
                    </a:p>
                    <a:p>
                      <a:pPr marL="0" lvl="0" indent="0" algn="l">
                        <a:lnSpc>
                          <a:spcPts val="3160"/>
                        </a:lnSpc>
                        <a:spcBef>
                          <a:spcPct val="0"/>
                        </a:spcBef>
                      </a:pPr>
                      <a:r>
                        <a:rPr lang="en-US" sz="2257" u="none" strike="noStrike">
                          <a:solidFill>
                            <a:srgbClr val="FFFFFF"/>
                          </a:solidFill>
                          <a:latin typeface="Canva Sans"/>
                        </a:rPr>
                        <a:t>  Shaikhet al. </a:t>
                      </a:r>
                    </a:p>
                    <a:p>
                      <a:pPr marL="0" lvl="0" indent="0" algn="l">
                        <a:lnSpc>
                          <a:spcPts val="3160"/>
                        </a:lnSpc>
                        <a:spcBef>
                          <a:spcPct val="0"/>
                        </a:spcBef>
                      </a:pPr>
                      <a:r>
                        <a:rPr lang="en-US" sz="2257" u="none" strike="noStrike">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marL="0" lvl="0" indent="0" algn="l">
                        <a:lnSpc>
                          <a:spcPts val="3160"/>
                        </a:lnSpc>
                        <a:spcBef>
                          <a:spcPct val="0"/>
                        </a:spcBef>
                        <a:defRPr/>
                      </a:pPr>
                      <a:endParaRPr lang="en-US" sz="1100"/>
                    </a:p>
                    <a:p>
                      <a:pPr marL="0" lvl="0" indent="0" algn="l">
                        <a:lnSpc>
                          <a:spcPts val="3160"/>
                        </a:lnSpc>
                        <a:spcBef>
                          <a:spcPct val="0"/>
                        </a:spcBef>
                      </a:pPr>
                      <a:r>
                        <a:rPr lang="en-US" sz="2257" u="none" strike="noStrike">
                          <a:solidFill>
                            <a:srgbClr val="FFFFFF"/>
                          </a:solidFill>
                          <a:latin typeface="Canva Sans"/>
                        </a:rPr>
                        <a:t>  YOLO v3</a:t>
                      </a:r>
                    </a:p>
                    <a:p>
                      <a:pPr marL="0" lvl="0" indent="0" algn="l">
                        <a:lnSpc>
                          <a:spcPts val="3160"/>
                        </a:lnSpc>
                        <a:spcBef>
                          <a:spcPct val="0"/>
                        </a:spcBef>
                      </a:pPr>
                      <a:r>
                        <a:rPr lang="en-US" sz="2257" u="none" strike="noStrike">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marL="0" lvl="0" indent="0" algn="l">
                        <a:lnSpc>
                          <a:spcPts val="3160"/>
                        </a:lnSpc>
                        <a:spcBef>
                          <a:spcPct val="0"/>
                        </a:spcBef>
                        <a:defRPr/>
                      </a:pPr>
                      <a:endParaRPr lang="en-US" sz="1100"/>
                    </a:p>
                    <a:p>
                      <a:pPr marL="0" lvl="0" indent="0" algn="l">
                        <a:lnSpc>
                          <a:spcPts val="3160"/>
                        </a:lnSpc>
                        <a:spcBef>
                          <a:spcPct val="0"/>
                        </a:spcBef>
                      </a:pPr>
                      <a:r>
                        <a:rPr lang="en-US" sz="2257" u="none" strike="noStrike">
                          <a:solidFill>
                            <a:srgbClr val="FFFFFF"/>
                          </a:solidFill>
                          <a:latin typeface="Canva Sans"/>
                        </a:rPr>
                        <a:t>  COCO</a:t>
                      </a:r>
                    </a:p>
                    <a:p>
                      <a:pPr marL="0" lvl="0" indent="0" algn="l">
                        <a:lnSpc>
                          <a:spcPts val="3160"/>
                        </a:lnSpc>
                        <a:spcBef>
                          <a:spcPct val="0"/>
                        </a:spcBef>
                      </a:pPr>
                      <a:r>
                        <a:rPr lang="en-US" sz="2257" u="none" strike="noStrike">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marL="0" lvl="0" indent="0" algn="l">
                        <a:lnSpc>
                          <a:spcPts val="3160"/>
                        </a:lnSpc>
                        <a:spcBef>
                          <a:spcPct val="0"/>
                        </a:spcBef>
                        <a:defRPr/>
                      </a:pPr>
                      <a:endParaRPr lang="en-US" sz="1100"/>
                    </a:p>
                    <a:p>
                      <a:pPr marL="0" lvl="0" indent="0" algn="l">
                        <a:lnSpc>
                          <a:spcPts val="3160"/>
                        </a:lnSpc>
                        <a:spcBef>
                          <a:spcPct val="0"/>
                        </a:spcBef>
                      </a:pPr>
                      <a:r>
                        <a:rPr lang="en-US" sz="2257" u="none" strike="noStrike">
                          <a:solidFill>
                            <a:srgbClr val="FFFFFF"/>
                          </a:solidFill>
                          <a:latin typeface="Canva Sans"/>
                        </a:rPr>
                        <a:t>  85%</a:t>
                      </a:r>
                    </a:p>
                    <a:p>
                      <a:pPr marL="0" lvl="0" indent="0" algn="l">
                        <a:lnSpc>
                          <a:spcPts val="3160"/>
                        </a:lnSpc>
                        <a:spcBef>
                          <a:spcPct val="0"/>
                        </a:spcBef>
                      </a:pPr>
                      <a:r>
                        <a:rPr lang="en-US" sz="2257" u="none" strike="noStrike">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254352">
                <a:tc>
                  <a:txBody>
                    <a:bodyPr/>
                    <a:lstStyle/>
                    <a:p>
                      <a:pPr marL="0" lvl="0" indent="0" algn="l">
                        <a:lnSpc>
                          <a:spcPts val="3160"/>
                        </a:lnSpc>
                        <a:spcBef>
                          <a:spcPct val="0"/>
                        </a:spcBef>
                        <a:defRPr/>
                      </a:pPr>
                      <a:endParaRPr lang="en-US" sz="1100"/>
                    </a:p>
                    <a:p>
                      <a:pPr marL="0" lvl="0" indent="0" algn="l">
                        <a:lnSpc>
                          <a:spcPts val="3160"/>
                        </a:lnSpc>
                        <a:spcBef>
                          <a:spcPct val="0"/>
                        </a:spcBef>
                      </a:pPr>
                      <a:r>
                        <a:rPr lang="en-US" sz="2257" u="none" strike="noStrike">
                          <a:solidFill>
                            <a:srgbClr val="FFFFFF"/>
                          </a:solidFill>
                          <a:latin typeface="Canva Sans"/>
                        </a:rPr>
                        <a:t>  ASHIQet al.</a:t>
                      </a:r>
                    </a:p>
                    <a:p>
                      <a:pPr marL="0" lvl="0" indent="0" algn="l">
                        <a:lnSpc>
                          <a:spcPts val="3160"/>
                        </a:lnSpc>
                        <a:spcBef>
                          <a:spcPct val="0"/>
                        </a:spcBef>
                      </a:pPr>
                      <a:r>
                        <a:rPr lang="en-US" sz="2257" u="none" strike="noStrike">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marL="0" lvl="0" indent="0" algn="l">
                        <a:lnSpc>
                          <a:spcPts val="3160"/>
                        </a:lnSpc>
                        <a:spcBef>
                          <a:spcPct val="0"/>
                        </a:spcBef>
                        <a:defRPr/>
                      </a:pPr>
                      <a:endParaRPr lang="en-US" sz="1100"/>
                    </a:p>
                    <a:p>
                      <a:pPr marL="0" lvl="0" indent="0" algn="l">
                        <a:lnSpc>
                          <a:spcPts val="3160"/>
                        </a:lnSpc>
                        <a:spcBef>
                          <a:spcPct val="0"/>
                        </a:spcBef>
                      </a:pPr>
                      <a:r>
                        <a:rPr lang="en-US" sz="2257" u="none" strike="noStrike">
                          <a:solidFill>
                            <a:srgbClr val="FFFFFF"/>
                          </a:solidFill>
                          <a:latin typeface="Canva Sans"/>
                        </a:rPr>
                        <a:t>  MobileNet</a:t>
                      </a:r>
                    </a:p>
                    <a:p>
                      <a:pPr marL="0" lvl="0" indent="0" algn="l">
                        <a:lnSpc>
                          <a:spcPts val="3160"/>
                        </a:lnSpc>
                        <a:spcBef>
                          <a:spcPct val="0"/>
                        </a:spcBef>
                      </a:pPr>
                      <a:r>
                        <a:rPr lang="en-US" sz="2257" u="none" strike="noStrike">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marL="0" lvl="0" indent="0" algn="l">
                        <a:lnSpc>
                          <a:spcPts val="3160"/>
                        </a:lnSpc>
                        <a:spcBef>
                          <a:spcPct val="0"/>
                        </a:spcBef>
                        <a:defRPr/>
                      </a:pPr>
                      <a:endParaRPr lang="en-US" sz="1100"/>
                    </a:p>
                    <a:p>
                      <a:pPr marL="0" lvl="0" indent="0" algn="l">
                        <a:lnSpc>
                          <a:spcPts val="3160"/>
                        </a:lnSpc>
                        <a:spcBef>
                          <a:spcPct val="0"/>
                        </a:spcBef>
                      </a:pPr>
                      <a:r>
                        <a:rPr lang="en-US" sz="2257" u="none" strike="noStrike">
                          <a:solidFill>
                            <a:srgbClr val="FFFFFF"/>
                          </a:solidFill>
                          <a:latin typeface="Canva Sans"/>
                        </a:rPr>
                        <a:t>  ImageNet</a:t>
                      </a:r>
                    </a:p>
                    <a:p>
                      <a:pPr marL="0" lvl="0" indent="0" algn="l">
                        <a:lnSpc>
                          <a:spcPts val="3160"/>
                        </a:lnSpc>
                        <a:spcBef>
                          <a:spcPct val="0"/>
                        </a:spcBef>
                      </a:pPr>
                      <a:r>
                        <a:rPr lang="en-US" sz="2257" u="none" strike="noStrike">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marL="0" lvl="0" indent="0" algn="l">
                        <a:lnSpc>
                          <a:spcPts val="3160"/>
                        </a:lnSpc>
                        <a:spcBef>
                          <a:spcPct val="0"/>
                        </a:spcBef>
                        <a:defRPr/>
                      </a:pPr>
                      <a:endParaRPr lang="en-US" sz="1100"/>
                    </a:p>
                    <a:p>
                      <a:pPr marL="0" lvl="0" indent="0" algn="l">
                        <a:lnSpc>
                          <a:spcPts val="3160"/>
                        </a:lnSpc>
                        <a:spcBef>
                          <a:spcPct val="0"/>
                        </a:spcBef>
                      </a:pPr>
                      <a:r>
                        <a:rPr lang="en-US" sz="2257" u="none" strike="noStrike">
                          <a:solidFill>
                            <a:srgbClr val="FFFFFF"/>
                          </a:solidFill>
                          <a:latin typeface="Canva Sans"/>
                        </a:rPr>
                        <a:t>  83.3%</a:t>
                      </a:r>
                    </a:p>
                    <a:p>
                      <a:pPr marL="0" lvl="0" indent="0" algn="l">
                        <a:lnSpc>
                          <a:spcPts val="3160"/>
                        </a:lnSpc>
                        <a:spcBef>
                          <a:spcPct val="0"/>
                        </a:spcBef>
                      </a:pPr>
                      <a:r>
                        <a:rPr lang="en-US" sz="2257" u="none" strike="noStrike">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569817">
                <a:tc>
                  <a:txBody>
                    <a:bodyPr/>
                    <a:lstStyle/>
                    <a:p>
                      <a:pPr marL="0" lvl="0" indent="0" algn="l">
                        <a:lnSpc>
                          <a:spcPts val="3160"/>
                        </a:lnSpc>
                        <a:spcBef>
                          <a:spcPct val="0"/>
                        </a:spcBef>
                        <a:defRPr/>
                      </a:pPr>
                      <a:endParaRPr lang="en-US" sz="1100"/>
                    </a:p>
                    <a:p>
                      <a:pPr marL="0" lvl="0" indent="0" algn="l">
                        <a:lnSpc>
                          <a:spcPts val="3160"/>
                        </a:lnSpc>
                        <a:spcBef>
                          <a:spcPct val="0"/>
                        </a:spcBef>
                      </a:pPr>
                      <a:r>
                        <a:rPr lang="en-US" sz="2257" u="none" strike="noStrike">
                          <a:solidFill>
                            <a:srgbClr val="FFFFFF"/>
                          </a:solidFill>
                          <a:latin typeface="Canva Sans"/>
                        </a:rPr>
                        <a:t>  Afif et al. </a:t>
                      </a:r>
                    </a:p>
                    <a:p>
                      <a:pPr marL="0" lvl="0" indent="0" algn="l">
                        <a:lnSpc>
                          <a:spcPts val="3160"/>
                        </a:lnSpc>
                        <a:spcBef>
                          <a:spcPct val="0"/>
                        </a:spcBef>
                      </a:pPr>
                      <a:r>
                        <a:rPr lang="en-US" sz="2257" u="none" strike="noStrike">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marL="0" lvl="0" indent="0" algn="l">
                        <a:lnSpc>
                          <a:spcPts val="3160"/>
                        </a:lnSpc>
                        <a:spcBef>
                          <a:spcPct val="0"/>
                        </a:spcBef>
                        <a:defRPr/>
                      </a:pPr>
                      <a:endParaRPr lang="en-US" sz="1100"/>
                    </a:p>
                    <a:p>
                      <a:pPr marL="0" lvl="0" indent="0" algn="l">
                        <a:lnSpc>
                          <a:spcPts val="3160"/>
                        </a:lnSpc>
                        <a:spcBef>
                          <a:spcPct val="0"/>
                        </a:spcBef>
                      </a:pPr>
                      <a:r>
                        <a:rPr lang="en-US" sz="2257" u="none" strike="noStrike">
                          <a:solidFill>
                            <a:srgbClr val="FFFFFF"/>
                          </a:solidFill>
                          <a:latin typeface="Canva Sans"/>
                        </a:rPr>
                        <a:t>  YOLO v3</a:t>
                      </a:r>
                    </a:p>
                    <a:p>
                      <a:pPr marL="0" lvl="0" indent="0" algn="l">
                        <a:lnSpc>
                          <a:spcPts val="3160"/>
                        </a:lnSpc>
                        <a:spcBef>
                          <a:spcPct val="0"/>
                        </a:spcBef>
                      </a:pPr>
                      <a:r>
                        <a:rPr lang="en-US" sz="2257" u="none" strike="noStrike">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marL="0" lvl="0" indent="0" algn="l">
                        <a:lnSpc>
                          <a:spcPts val="3160"/>
                        </a:lnSpc>
                        <a:spcBef>
                          <a:spcPct val="0"/>
                        </a:spcBef>
                        <a:defRPr/>
                      </a:pPr>
                      <a:endParaRPr lang="en-US" sz="1100"/>
                    </a:p>
                    <a:p>
                      <a:pPr marL="0" lvl="0" indent="0" algn="l">
                        <a:lnSpc>
                          <a:spcPts val="3160"/>
                        </a:lnSpc>
                        <a:spcBef>
                          <a:spcPct val="0"/>
                        </a:spcBef>
                      </a:pPr>
                      <a:r>
                        <a:rPr lang="en-US" sz="2257" u="none" strike="noStrike">
                          <a:solidFill>
                            <a:srgbClr val="FFFFFF"/>
                          </a:solidFill>
                          <a:latin typeface="Canva Sans"/>
                        </a:rPr>
                        <a:t>  Collected dataset</a:t>
                      </a:r>
                    </a:p>
                    <a:p>
                      <a:pPr marL="0" lvl="0" indent="0" algn="l">
                        <a:lnSpc>
                          <a:spcPts val="3160"/>
                        </a:lnSpc>
                        <a:spcBef>
                          <a:spcPct val="0"/>
                        </a:spcBef>
                      </a:pPr>
                      <a:r>
                        <a:rPr lang="en-US" sz="2257" u="none" strike="noStrike">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marL="0" lvl="0" indent="0" algn="l">
                        <a:lnSpc>
                          <a:spcPts val="3160"/>
                        </a:lnSpc>
                        <a:spcBef>
                          <a:spcPct val="0"/>
                        </a:spcBef>
                        <a:defRPr/>
                      </a:pPr>
                      <a:endParaRPr lang="en-US" sz="1100"/>
                    </a:p>
                    <a:p>
                      <a:pPr marL="0" lvl="0" indent="0" algn="l">
                        <a:lnSpc>
                          <a:spcPts val="3160"/>
                        </a:lnSpc>
                        <a:spcBef>
                          <a:spcPct val="0"/>
                        </a:spcBef>
                      </a:pPr>
                      <a:r>
                        <a:rPr lang="en-US" sz="2257" u="none" strike="noStrike">
                          <a:solidFill>
                            <a:srgbClr val="FFFFFF"/>
                          </a:solidFill>
                          <a:latin typeface="Canva Sans"/>
                        </a:rPr>
                        <a:t>  73.19%</a:t>
                      </a:r>
                    </a:p>
                    <a:p>
                      <a:pPr marL="0" lvl="0" indent="0" algn="l">
                        <a:lnSpc>
                          <a:spcPts val="3160"/>
                        </a:lnSpc>
                        <a:spcBef>
                          <a:spcPct val="0"/>
                        </a:spcBef>
                      </a:pPr>
                      <a:r>
                        <a:rPr lang="en-US" sz="2257" u="none" strike="noStrike">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532262">
                <a:tc>
                  <a:txBody>
                    <a:bodyPr/>
                    <a:lstStyle/>
                    <a:p>
                      <a:pPr marL="0" lvl="0" indent="0" algn="l">
                        <a:lnSpc>
                          <a:spcPts val="3160"/>
                        </a:lnSpc>
                        <a:spcBef>
                          <a:spcPct val="0"/>
                        </a:spcBef>
                        <a:defRPr/>
                      </a:pPr>
                      <a:endParaRPr lang="en-US" sz="1100"/>
                    </a:p>
                    <a:p>
                      <a:pPr marL="0" lvl="0" indent="0" algn="l">
                        <a:lnSpc>
                          <a:spcPts val="3160"/>
                        </a:lnSpc>
                        <a:spcBef>
                          <a:spcPct val="0"/>
                        </a:spcBef>
                      </a:pPr>
                      <a:r>
                        <a:rPr lang="en-US" sz="2257" u="none" strike="noStrike">
                          <a:solidFill>
                            <a:srgbClr val="FFFFFF"/>
                          </a:solidFill>
                          <a:latin typeface="Canva Sans"/>
                        </a:rPr>
                        <a:t>  Saidulu et al.</a:t>
                      </a:r>
                    </a:p>
                    <a:p>
                      <a:pPr marL="0" lvl="0" indent="0" algn="l">
                        <a:lnSpc>
                          <a:spcPts val="3160"/>
                        </a:lnSpc>
                        <a:spcBef>
                          <a:spcPct val="0"/>
                        </a:spcBef>
                      </a:pPr>
                      <a:r>
                        <a:rPr lang="en-US" sz="2257" u="none" strike="noStrike">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marL="0" lvl="0" indent="0" algn="l">
                        <a:lnSpc>
                          <a:spcPts val="3160"/>
                        </a:lnSpc>
                        <a:spcBef>
                          <a:spcPct val="0"/>
                        </a:spcBef>
                        <a:defRPr/>
                      </a:pPr>
                      <a:endParaRPr lang="en-US" sz="1100"/>
                    </a:p>
                    <a:p>
                      <a:pPr marL="0" lvl="0" indent="0" algn="l">
                        <a:lnSpc>
                          <a:spcPts val="3160"/>
                        </a:lnSpc>
                        <a:spcBef>
                          <a:spcPct val="0"/>
                        </a:spcBef>
                      </a:pPr>
                      <a:r>
                        <a:rPr lang="en-US" sz="2257" u="none" strike="noStrike">
                          <a:solidFill>
                            <a:srgbClr val="FFFFFF"/>
                          </a:solidFill>
                          <a:latin typeface="Canva Sans"/>
                        </a:rPr>
                        <a:t>  YOLO</a:t>
                      </a:r>
                    </a:p>
                    <a:p>
                      <a:pPr marL="0" lvl="0" indent="0" algn="l">
                        <a:lnSpc>
                          <a:spcPts val="3160"/>
                        </a:lnSpc>
                        <a:spcBef>
                          <a:spcPct val="0"/>
                        </a:spcBef>
                      </a:pPr>
                      <a:r>
                        <a:rPr lang="en-US" sz="2257" u="none" strike="noStrike">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marL="0" lvl="0" indent="0" algn="l">
                        <a:lnSpc>
                          <a:spcPts val="3160"/>
                        </a:lnSpc>
                        <a:spcBef>
                          <a:spcPct val="0"/>
                        </a:spcBef>
                        <a:defRPr/>
                      </a:pPr>
                      <a:endParaRPr lang="en-US" sz="1100"/>
                    </a:p>
                    <a:p>
                      <a:pPr marL="0" lvl="0" indent="0" algn="l">
                        <a:lnSpc>
                          <a:spcPts val="3160"/>
                        </a:lnSpc>
                        <a:spcBef>
                          <a:spcPct val="0"/>
                        </a:spcBef>
                      </a:pPr>
                      <a:r>
                        <a:rPr lang="en-US" sz="2257" u="none" strike="noStrike">
                          <a:solidFill>
                            <a:srgbClr val="FFFFFF"/>
                          </a:solidFill>
                          <a:latin typeface="Canva Sans"/>
                        </a:rPr>
                        <a:t>  COCO</a:t>
                      </a:r>
                    </a:p>
                    <a:p>
                      <a:pPr marL="0" lvl="0" indent="0" algn="l">
                        <a:lnSpc>
                          <a:spcPts val="3160"/>
                        </a:lnSpc>
                        <a:spcBef>
                          <a:spcPct val="0"/>
                        </a:spcBef>
                      </a:pPr>
                      <a:r>
                        <a:rPr lang="en-US" sz="2257" u="none" strike="noStrike">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marL="0" lvl="0" indent="0" algn="l">
                        <a:lnSpc>
                          <a:spcPts val="3160"/>
                        </a:lnSpc>
                        <a:spcBef>
                          <a:spcPct val="0"/>
                        </a:spcBef>
                        <a:defRPr/>
                      </a:pPr>
                      <a:endParaRPr lang="en-US" sz="1100" dirty="0"/>
                    </a:p>
                    <a:p>
                      <a:pPr marL="0" lvl="0" indent="0" algn="l">
                        <a:lnSpc>
                          <a:spcPts val="3160"/>
                        </a:lnSpc>
                        <a:spcBef>
                          <a:spcPct val="0"/>
                        </a:spcBef>
                      </a:pPr>
                      <a:r>
                        <a:rPr lang="en-US" sz="2257" u="none" strike="noStrike" dirty="0">
                          <a:solidFill>
                            <a:srgbClr val="FFFFFF"/>
                          </a:solidFill>
                          <a:latin typeface="Canva Sans"/>
                        </a:rPr>
                        <a:t>  90%</a:t>
                      </a:r>
                    </a:p>
                    <a:p>
                      <a:pPr marL="0" lvl="0" indent="0" algn="l">
                        <a:lnSpc>
                          <a:spcPts val="3160"/>
                        </a:lnSpc>
                        <a:spcBef>
                          <a:spcPct val="0"/>
                        </a:spcBef>
                      </a:pPr>
                      <a:r>
                        <a:rPr lang="en-US" sz="2257" u="none" strike="noStrike" dirty="0">
                          <a:solidFill>
                            <a:srgbClr val="FFFFFF"/>
                          </a:solidFill>
                          <a:latin typeface="Canva Sans"/>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3" name="TextBox 13"/>
          <p:cNvSpPr txBox="1"/>
          <p:nvPr/>
        </p:nvSpPr>
        <p:spPr>
          <a:xfrm>
            <a:off x="-984198" y="418767"/>
            <a:ext cx="7409569" cy="894914"/>
          </a:xfrm>
          <a:prstGeom prst="rect">
            <a:avLst/>
          </a:prstGeom>
        </p:spPr>
        <p:txBody>
          <a:bodyPr lIns="0" tIns="0" rIns="0" bIns="0" rtlCol="0" anchor="t">
            <a:spAutoFit/>
          </a:bodyPr>
          <a:lstStyle/>
          <a:p>
            <a:pPr algn="ctr">
              <a:lnSpc>
                <a:spcPts val="6800"/>
              </a:lnSpc>
            </a:pPr>
            <a:r>
              <a:rPr lang="en-US" sz="6477">
                <a:solidFill>
                  <a:srgbClr val="FAF1DE"/>
                </a:solidFill>
                <a:latin typeface="Canva Sans"/>
              </a:rPr>
              <a:t>Related Work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1289</Words>
  <Application>Microsoft Office PowerPoint</Application>
  <PresentationFormat>Custom</PresentationFormat>
  <Paragraphs>257</Paragraphs>
  <Slides>36</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 Nova Bold</vt:lpstr>
      <vt:lpstr>Sansation Bold</vt:lpstr>
      <vt:lpstr>TC Milo</vt:lpstr>
      <vt:lpstr>Calibri</vt:lpstr>
      <vt:lpstr>Arial</vt:lpstr>
      <vt:lpstr>Childos Arabic</vt:lpstr>
      <vt:lpstr>Canva Sans Bold</vt:lpstr>
      <vt:lpstr>Sansation</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Indoor OBJECT DETEction and REcognition</dc:title>
  <cp:lastModifiedBy>بتول رجائى عبد الله ابراهيم</cp:lastModifiedBy>
  <cp:revision>117</cp:revision>
  <dcterms:created xsi:type="dcterms:W3CDTF">2006-08-16T00:00:00Z</dcterms:created>
  <dcterms:modified xsi:type="dcterms:W3CDTF">2024-07-03T02:53:26Z</dcterms:modified>
  <dc:identifier>DAGJZcnWPmI</dc:identifier>
</cp:coreProperties>
</file>